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charts/chartEx1.xml" ContentType="application/vnd.ms-office.chartex+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8" r:id="rId2"/>
    <p:sldId id="257" r:id="rId3"/>
    <p:sldId id="256" r:id="rId4"/>
    <p:sldId id="259" r:id="rId5"/>
    <p:sldId id="262" r:id="rId6"/>
    <p:sldId id="263" r:id="rId7"/>
    <p:sldId id="266" r:id="rId8"/>
    <p:sldId id="265"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4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97" autoAdjust="0"/>
    <p:restoredTop sz="81784" autoAdjust="0"/>
  </p:normalViewPr>
  <p:slideViewPr>
    <p:cSldViewPr snapToGrid="0" showGuides="1">
      <p:cViewPr>
        <p:scale>
          <a:sx n="63" d="100"/>
          <a:sy n="63" d="100"/>
        </p:scale>
        <p:origin x="456" y="581"/>
      </p:cViewPr>
      <p:guideLst>
        <p:guide orient="horz" pos="144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Five Airlines</a:t>
            </a:r>
            <a:r>
              <a:rPr lang="en-US" baseline="0" dirty="0"/>
              <a:t> with most fatalities</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3.719626079348777E-2"/>
          <c:y val="2.132079833835018E-2"/>
          <c:w val="0.94348006770892767"/>
          <c:h val="0.71045388797652587"/>
        </c:manualLayout>
      </c:layout>
      <c:barChart>
        <c:barDir val="col"/>
        <c:grouping val="clustered"/>
        <c:varyColors val="0"/>
        <c:ser>
          <c:idx val="0"/>
          <c:order val="0"/>
          <c:tx>
            <c:strRef>
              <c:f>Sheet1!$B$1</c:f>
              <c:strCache>
                <c:ptCount val="1"/>
                <c:pt idx="0">
                  <c:v>fatalities_85_99</c:v>
                </c:pt>
              </c:strCache>
            </c:strRef>
          </c:tx>
          <c:spPr>
            <a:solidFill>
              <a:schemeClr val="accent1"/>
            </a:solidFill>
            <a:ln>
              <a:noFill/>
            </a:ln>
            <a:effectLst/>
          </c:spPr>
          <c:invertIfNegative val="0"/>
          <c:cat>
            <c:strRef>
              <c:f>Sheet1!$A$2:$A$6</c:f>
              <c:strCache>
                <c:ptCount val="5"/>
                <c:pt idx="0">
                  <c:v>China Airlines</c:v>
                </c:pt>
                <c:pt idx="1">
                  <c:v>Malaysia Airlines</c:v>
                </c:pt>
                <c:pt idx="2">
                  <c:v>Japan Airlines</c:v>
                </c:pt>
                <c:pt idx="3">
                  <c:v>American*</c:v>
                </c:pt>
                <c:pt idx="4">
                  <c:v>Air India*</c:v>
                </c:pt>
              </c:strCache>
            </c:strRef>
          </c:cat>
          <c:val>
            <c:numRef>
              <c:f>Sheet1!$B$2:$B$6</c:f>
              <c:numCache>
                <c:formatCode>General</c:formatCode>
                <c:ptCount val="5"/>
                <c:pt idx="0">
                  <c:v>535</c:v>
                </c:pt>
                <c:pt idx="1">
                  <c:v>34</c:v>
                </c:pt>
                <c:pt idx="2">
                  <c:v>520</c:v>
                </c:pt>
                <c:pt idx="3">
                  <c:v>101</c:v>
                </c:pt>
                <c:pt idx="4">
                  <c:v>329</c:v>
                </c:pt>
              </c:numCache>
            </c:numRef>
          </c:val>
          <c:extLst>
            <c:ext xmlns:c16="http://schemas.microsoft.com/office/drawing/2014/chart" uri="{C3380CC4-5D6E-409C-BE32-E72D297353CC}">
              <c16:uniqueId val="{00000000-0CD4-40F6-A1D1-987D881E97A4}"/>
            </c:ext>
          </c:extLst>
        </c:ser>
        <c:ser>
          <c:idx val="1"/>
          <c:order val="1"/>
          <c:tx>
            <c:strRef>
              <c:f>Sheet1!$C$1</c:f>
              <c:strCache>
                <c:ptCount val="1"/>
                <c:pt idx="0">
                  <c:v>fatalities_00_14</c:v>
                </c:pt>
              </c:strCache>
            </c:strRef>
          </c:tx>
          <c:spPr>
            <a:solidFill>
              <a:schemeClr val="accent2"/>
            </a:solidFill>
            <a:ln>
              <a:noFill/>
            </a:ln>
            <a:effectLst/>
          </c:spPr>
          <c:invertIfNegative val="0"/>
          <c:cat>
            <c:strRef>
              <c:f>Sheet1!$A$2:$A$6</c:f>
              <c:strCache>
                <c:ptCount val="5"/>
                <c:pt idx="0">
                  <c:v>China Airlines</c:v>
                </c:pt>
                <c:pt idx="1">
                  <c:v>Malaysia Airlines</c:v>
                </c:pt>
                <c:pt idx="2">
                  <c:v>Japan Airlines</c:v>
                </c:pt>
                <c:pt idx="3">
                  <c:v>American*</c:v>
                </c:pt>
                <c:pt idx="4">
                  <c:v>Air India*</c:v>
                </c:pt>
              </c:strCache>
            </c:strRef>
          </c:cat>
          <c:val>
            <c:numRef>
              <c:f>Sheet1!$C$2:$C$6</c:f>
              <c:numCache>
                <c:formatCode>General</c:formatCode>
                <c:ptCount val="5"/>
                <c:pt idx="0">
                  <c:v>225</c:v>
                </c:pt>
                <c:pt idx="1">
                  <c:v>537</c:v>
                </c:pt>
                <c:pt idx="2">
                  <c:v>0</c:v>
                </c:pt>
                <c:pt idx="3">
                  <c:v>416</c:v>
                </c:pt>
                <c:pt idx="4">
                  <c:v>158</c:v>
                </c:pt>
              </c:numCache>
            </c:numRef>
          </c:val>
          <c:extLst>
            <c:ext xmlns:c16="http://schemas.microsoft.com/office/drawing/2014/chart" uri="{C3380CC4-5D6E-409C-BE32-E72D297353CC}">
              <c16:uniqueId val="{00000001-0CD4-40F6-A1D1-987D881E97A4}"/>
            </c:ext>
          </c:extLst>
        </c:ser>
        <c:dLbls>
          <c:showLegendKey val="0"/>
          <c:showVal val="0"/>
          <c:showCatName val="0"/>
          <c:showSerName val="0"/>
          <c:showPercent val="0"/>
          <c:showBubbleSize val="0"/>
        </c:dLbls>
        <c:gapWidth val="219"/>
        <c:overlap val="-27"/>
        <c:axId val="684105471"/>
        <c:axId val="725894815"/>
      </c:barChart>
      <c:catAx>
        <c:axId val="6841054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25894815"/>
        <c:crosses val="autoZero"/>
        <c:auto val="1"/>
        <c:lblAlgn val="ctr"/>
        <c:lblOffset val="100"/>
        <c:noMultiLvlLbl val="0"/>
      </c:catAx>
      <c:valAx>
        <c:axId val="725894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8410547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US"/>
              <a:t>Five Airlines with most Incidents &amp; Fatal Accidents</a:t>
            </a:r>
          </a:p>
        </c:rich>
      </c:tx>
      <c:layout>
        <c:manualLayout>
          <c:xMode val="edge"/>
          <c:yMode val="edge"/>
          <c:x val="0.14108632404421809"/>
          <c:y val="0"/>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incidents_85_99</c:v>
                </c:pt>
              </c:strCache>
            </c:strRef>
          </c:tx>
          <c:explosion val="2"/>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440C-4459-BBDF-FCAC32306FD1}"/>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440C-4459-BBDF-FCAC32306FD1}"/>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440C-4459-BBDF-FCAC32306FD1}"/>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440C-4459-BBDF-FCAC32306FD1}"/>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440C-4459-BBDF-FCAC32306FD1}"/>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Sheet1!$A$2:$A$6</c:f>
              <c:strCache>
                <c:ptCount val="5"/>
                <c:pt idx="0">
                  <c:v>Aeroflot*</c:v>
                </c:pt>
                <c:pt idx="1">
                  <c:v>Delta / Northwest*</c:v>
                </c:pt>
                <c:pt idx="2">
                  <c:v>American*</c:v>
                </c:pt>
                <c:pt idx="3">
                  <c:v>United / Continental*</c:v>
                </c:pt>
                <c:pt idx="4">
                  <c:v>Ethiopian Airlines</c:v>
                </c:pt>
              </c:strCache>
            </c:strRef>
          </c:cat>
          <c:val>
            <c:numRef>
              <c:f>Sheet1!$B$2:$B$6</c:f>
              <c:numCache>
                <c:formatCode>General</c:formatCode>
                <c:ptCount val="5"/>
                <c:pt idx="0">
                  <c:v>76</c:v>
                </c:pt>
                <c:pt idx="1">
                  <c:v>24</c:v>
                </c:pt>
                <c:pt idx="2">
                  <c:v>21</c:v>
                </c:pt>
                <c:pt idx="3">
                  <c:v>19</c:v>
                </c:pt>
                <c:pt idx="4">
                  <c:v>25</c:v>
                </c:pt>
              </c:numCache>
            </c:numRef>
          </c:val>
          <c:extLst>
            <c:ext xmlns:c16="http://schemas.microsoft.com/office/drawing/2014/chart" uri="{C3380CC4-5D6E-409C-BE32-E72D297353CC}">
              <c16:uniqueId val="{00000000-5EAF-4279-A09E-47B26A967C49}"/>
            </c:ext>
          </c:extLst>
        </c:ser>
        <c:ser>
          <c:idx val="1"/>
          <c:order val="1"/>
          <c:tx>
            <c:strRef>
              <c:f>Sheet1!$C$1</c:f>
              <c:strCache>
                <c:ptCount val="1"/>
                <c:pt idx="0">
                  <c:v>fatal_accidents_85_99</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440C-4459-BBDF-FCAC32306FD1}"/>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440C-4459-BBDF-FCAC32306FD1}"/>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F-440C-4459-BBDF-FCAC32306FD1}"/>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1-440C-4459-BBDF-FCAC32306FD1}"/>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3-440C-4459-BBDF-FCAC32306FD1}"/>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Sheet1!$A$2:$A$6</c:f>
              <c:strCache>
                <c:ptCount val="5"/>
                <c:pt idx="0">
                  <c:v>Aeroflot*</c:v>
                </c:pt>
                <c:pt idx="1">
                  <c:v>Delta / Northwest*</c:v>
                </c:pt>
                <c:pt idx="2">
                  <c:v>American*</c:v>
                </c:pt>
                <c:pt idx="3">
                  <c:v>United / Continental*</c:v>
                </c:pt>
                <c:pt idx="4">
                  <c:v>Ethiopian Airlines</c:v>
                </c:pt>
              </c:strCache>
            </c:strRef>
          </c:cat>
          <c:val>
            <c:numRef>
              <c:f>Sheet1!$C$2:$C$6</c:f>
              <c:numCache>
                <c:formatCode>General</c:formatCode>
                <c:ptCount val="5"/>
                <c:pt idx="0">
                  <c:v>14</c:v>
                </c:pt>
                <c:pt idx="1">
                  <c:v>12</c:v>
                </c:pt>
                <c:pt idx="2">
                  <c:v>5</c:v>
                </c:pt>
                <c:pt idx="3">
                  <c:v>8</c:v>
                </c:pt>
                <c:pt idx="4">
                  <c:v>5</c:v>
                </c:pt>
              </c:numCache>
            </c:numRef>
          </c:val>
          <c:extLst>
            <c:ext xmlns:c16="http://schemas.microsoft.com/office/drawing/2014/chart" uri="{C3380CC4-5D6E-409C-BE32-E72D297353CC}">
              <c16:uniqueId val="{00000001-5EAF-4279-A09E-47B26A967C49}"/>
            </c:ext>
          </c:extLst>
        </c:ser>
        <c:ser>
          <c:idx val="2"/>
          <c:order val="2"/>
          <c:tx>
            <c:strRef>
              <c:f>Sheet1!$D$1</c:f>
              <c:strCache>
                <c:ptCount val="1"/>
                <c:pt idx="0">
                  <c:v>incidents_00_14</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5-440C-4459-BBDF-FCAC32306FD1}"/>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7-440C-4459-BBDF-FCAC32306FD1}"/>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9-440C-4459-BBDF-FCAC32306FD1}"/>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B-440C-4459-BBDF-FCAC32306FD1}"/>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D-440C-4459-BBDF-FCAC32306FD1}"/>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Sheet1!$A$2:$A$6</c:f>
              <c:strCache>
                <c:ptCount val="5"/>
                <c:pt idx="0">
                  <c:v>Aeroflot*</c:v>
                </c:pt>
                <c:pt idx="1">
                  <c:v>Delta / Northwest*</c:v>
                </c:pt>
                <c:pt idx="2">
                  <c:v>American*</c:v>
                </c:pt>
                <c:pt idx="3">
                  <c:v>United / Continental*</c:v>
                </c:pt>
                <c:pt idx="4">
                  <c:v>Ethiopian Airlines</c:v>
                </c:pt>
              </c:strCache>
            </c:strRef>
          </c:cat>
          <c:val>
            <c:numRef>
              <c:f>Sheet1!$D$2:$D$6</c:f>
              <c:numCache>
                <c:formatCode>General</c:formatCode>
                <c:ptCount val="5"/>
                <c:pt idx="0">
                  <c:v>6</c:v>
                </c:pt>
                <c:pt idx="1">
                  <c:v>24</c:v>
                </c:pt>
                <c:pt idx="2">
                  <c:v>17</c:v>
                </c:pt>
                <c:pt idx="3">
                  <c:v>14</c:v>
                </c:pt>
                <c:pt idx="4">
                  <c:v>5</c:v>
                </c:pt>
              </c:numCache>
            </c:numRef>
          </c:val>
          <c:extLst>
            <c:ext xmlns:c16="http://schemas.microsoft.com/office/drawing/2014/chart" uri="{C3380CC4-5D6E-409C-BE32-E72D297353CC}">
              <c16:uniqueId val="{00000002-5EAF-4279-A09E-47B26A967C49}"/>
            </c:ext>
          </c:extLst>
        </c:ser>
        <c:ser>
          <c:idx val="3"/>
          <c:order val="3"/>
          <c:tx>
            <c:strRef>
              <c:f>Sheet1!$E$1</c:f>
              <c:strCache>
                <c:ptCount val="1"/>
                <c:pt idx="0">
                  <c:v>fatal_accidents_00_14</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F-440C-4459-BBDF-FCAC32306FD1}"/>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1-440C-4459-BBDF-FCAC32306FD1}"/>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3-440C-4459-BBDF-FCAC32306FD1}"/>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5-440C-4459-BBDF-FCAC32306FD1}"/>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7-440C-4459-BBDF-FCAC32306FD1}"/>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Sheet1!$A$2:$A$6</c:f>
              <c:strCache>
                <c:ptCount val="5"/>
                <c:pt idx="0">
                  <c:v>Aeroflot*</c:v>
                </c:pt>
                <c:pt idx="1">
                  <c:v>Delta / Northwest*</c:v>
                </c:pt>
                <c:pt idx="2">
                  <c:v>American*</c:v>
                </c:pt>
                <c:pt idx="3">
                  <c:v>United / Continental*</c:v>
                </c:pt>
                <c:pt idx="4">
                  <c:v>Ethiopian Airlines</c:v>
                </c:pt>
              </c:strCache>
            </c:strRef>
          </c:cat>
          <c:val>
            <c:numRef>
              <c:f>Sheet1!$E$2:$E$6</c:f>
              <c:numCache>
                <c:formatCode>General</c:formatCode>
                <c:ptCount val="5"/>
                <c:pt idx="0">
                  <c:v>1</c:v>
                </c:pt>
                <c:pt idx="1">
                  <c:v>2</c:v>
                </c:pt>
                <c:pt idx="2">
                  <c:v>3</c:v>
                </c:pt>
                <c:pt idx="3">
                  <c:v>2</c:v>
                </c:pt>
                <c:pt idx="4">
                  <c:v>2</c:v>
                </c:pt>
              </c:numCache>
            </c:numRef>
          </c:val>
          <c:extLst>
            <c:ext xmlns:c16="http://schemas.microsoft.com/office/drawing/2014/chart" uri="{C3380CC4-5D6E-409C-BE32-E72D297353CC}">
              <c16:uniqueId val="{00000003-5EAF-4279-A09E-47B26A967C49}"/>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Sheet1!$A$2:$A$6</cx:f>
        <cx:lvl ptCount="5">
          <cx:pt idx="0">Aeroflot*</cx:pt>
          <cx:pt idx="1">Delta / Northwest*</cx:pt>
          <cx:pt idx="2">American*</cx:pt>
          <cx:pt idx="3">United / Continental*</cx:pt>
          <cx:pt idx="4">Ethiopian Airlines</cx:pt>
        </cx:lvl>
      </cx:strDim>
      <cx:numDim type="size">
        <cx:f>Sheet1!$B$2:$B$6</cx:f>
        <cx:lvl ptCount="5" formatCode="General">
          <cx:pt idx="0">76</cx:pt>
          <cx:pt idx="1">24</cx:pt>
          <cx:pt idx="2">21</cx:pt>
          <cx:pt idx="3">19</cx:pt>
          <cx:pt idx="4">25</cx:pt>
        </cx:lvl>
      </cx:numDim>
    </cx:data>
    <cx:data id="1">
      <cx:strDim type="cat">
        <cx:f>Sheet1!$A$2:$A$6</cx:f>
        <cx:lvl ptCount="5">
          <cx:pt idx="0">Aeroflot*</cx:pt>
          <cx:pt idx="1">Delta / Northwest*</cx:pt>
          <cx:pt idx="2">American*</cx:pt>
          <cx:pt idx="3">United / Continental*</cx:pt>
          <cx:pt idx="4">Ethiopian Airlines</cx:pt>
        </cx:lvl>
      </cx:strDim>
      <cx:numDim type="size">
        <cx:f>Sheet1!$C$2:$C$6</cx:f>
        <cx:lvl ptCount="5" formatCode="General">
          <cx:pt idx="0">14</cx:pt>
          <cx:pt idx="1">12</cx:pt>
          <cx:pt idx="2">5</cx:pt>
          <cx:pt idx="3">8</cx:pt>
          <cx:pt idx="4">5</cx:pt>
        </cx:lvl>
      </cx:numDim>
    </cx:data>
    <cx:data id="2">
      <cx:strDim type="cat">
        <cx:f>Sheet1!$A$2:$A$6</cx:f>
        <cx:lvl ptCount="5">
          <cx:pt idx="0">Aeroflot*</cx:pt>
          <cx:pt idx="1">Delta / Northwest*</cx:pt>
          <cx:pt idx="2">American*</cx:pt>
          <cx:pt idx="3">United / Continental*</cx:pt>
          <cx:pt idx="4">Ethiopian Airlines</cx:pt>
        </cx:lvl>
      </cx:strDim>
      <cx:numDim type="size">
        <cx:f>Sheet1!$D$2:$D$6</cx:f>
        <cx:lvl ptCount="5" formatCode="General">
          <cx:pt idx="0">6</cx:pt>
          <cx:pt idx="1">24</cx:pt>
          <cx:pt idx="2">17</cx:pt>
          <cx:pt idx="3">14</cx:pt>
          <cx:pt idx="4">5</cx:pt>
        </cx:lvl>
      </cx:numDim>
    </cx:data>
    <cx:data id="3">
      <cx:strDim type="cat">
        <cx:f>Sheet1!$A$2:$A$6</cx:f>
        <cx:lvl ptCount="5">
          <cx:pt idx="0">Aeroflot*</cx:pt>
          <cx:pt idx="1">Delta / Northwest*</cx:pt>
          <cx:pt idx="2">American*</cx:pt>
          <cx:pt idx="3">United / Continental*</cx:pt>
          <cx:pt idx="4">Ethiopian Airlines</cx:pt>
        </cx:lvl>
      </cx:strDim>
      <cx:numDim type="size">
        <cx:f>Sheet1!$E$2:$E$6</cx:f>
        <cx:lvl ptCount="5" formatCode="General">
          <cx:pt idx="0">1</cx:pt>
          <cx:pt idx="1">2</cx:pt>
          <cx:pt idx="2">3</cx:pt>
          <cx:pt idx="3">2</cx:pt>
          <cx:pt idx="4">2</cx:pt>
        </cx:lvl>
      </cx:numDim>
    </cx:data>
  </cx:chartData>
  <cx:chart>
    <cx:title pos="t" align="ctr" overlay="0">
      <cx:tx>
        <cx:rich>
          <a:bodyPr rot="0" spcFirstLastPara="1" vertOverflow="ellipsis" vert="horz" wrap="square" lIns="38100" tIns="19050" rIns="38100" bIns="19050" anchor="ctr" anchorCtr="1" compatLnSpc="0"/>
          <a:lstStyle/>
          <a:p>
            <a:pPr algn="ctr" rtl="0">
              <a:defRPr sz="1862" b="0" i="0" u="none" strike="noStrike" kern="1200" spc="0" baseline="0">
                <a:solidFill>
                  <a:prstClr val="black">
                    <a:lumMod val="65000"/>
                    <a:lumOff val="35000"/>
                  </a:prstClr>
                </a:solidFill>
                <a:latin typeface="+mn-lt"/>
                <a:ea typeface="+mn-ea"/>
                <a:cs typeface="+mn-cs"/>
              </a:defRPr>
            </a:pPr>
            <a:r>
              <a:rPr kumimoji="0" lang="en-US" sz="1862" b="0" i="0" u="none" strike="noStrike" kern="1200" cap="none" spc="0" normalizeH="0" baseline="0" noProof="0" dirty="0">
                <a:ln>
                  <a:noFill/>
                </a:ln>
                <a:solidFill>
                  <a:prstClr val="black">
                    <a:lumMod val="65000"/>
                    <a:lumOff val="35000"/>
                  </a:prstClr>
                </a:solidFill>
                <a:effectLst/>
                <a:uLnTx/>
                <a:uFillTx/>
                <a:latin typeface="Calibri" panose="020F0502020204030204"/>
              </a:rPr>
              <a:t>Five Airlines with most Incidents &amp; Fatal Accidents</a:t>
            </a:r>
            <a:endParaRPr lang="en-US" dirty="0"/>
          </a:p>
        </cx:rich>
      </cx:tx>
    </cx:title>
    <cx:plotArea>
      <cx:plotAreaRegion>
        <cx:series layoutId="sunburst" uniqueId="{FF80398D-191F-422F-9686-1AB6FEA6AD62}" formatIdx="0">
          <cx:tx>
            <cx:txData>
              <cx:f>Sheet1!$B$1</cx:f>
              <cx:v>incidents_85_99</cx:v>
            </cx:txData>
          </cx:tx>
          <cx:dataId val="0"/>
        </cx:series>
        <cx:series layoutId="sunburst" hidden="1" uniqueId="{B24C6BF8-B5D5-48E2-90A8-0D6F9A25976E}" formatIdx="1">
          <cx:tx>
            <cx:txData>
              <cx:f>Sheet1!$C$1</cx:f>
              <cx:v>fatal_accidents_85_99</cx:v>
            </cx:txData>
          </cx:tx>
          <cx:dataId val="1"/>
        </cx:series>
        <cx:series layoutId="sunburst" hidden="1" uniqueId="{C18AD10D-9A08-4E9F-B8E4-645E0AF60427}" formatIdx="2">
          <cx:tx>
            <cx:txData>
              <cx:f>Sheet1!$D$1</cx:f>
              <cx:v>incidents_00_14</cx:v>
            </cx:txData>
          </cx:tx>
          <cx:dataId val="2"/>
        </cx:series>
        <cx:series layoutId="sunburst" hidden="1" uniqueId="{1BBE431E-223D-4E03-AD27-AD54B30F832A}" formatIdx="3">
          <cx:tx>
            <cx:txData>
              <cx:f>Sheet1!$E$1</cx:f>
              <cx:v>fatal_accidents_00_14</cx:v>
            </cx:txData>
          </cx:tx>
          <cx:dataId val="3"/>
        </cx:series>
      </cx:plotAreaRegion>
    </cx:plotArea>
    <cx:legend pos="t" align="ctr" overlay="0"/>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media/hdphoto1.wdp>
</file>

<file path=ppt/media/image1.jpeg>
</file>

<file path=ppt/media/image2.png>
</file>

<file path=ppt/media/image4.png>
</file>

<file path=ppt/media/image5.png>
</file>

<file path=ppt/media/image50.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3D61-142E-4A4D-A18B-C8C66E749792}" type="datetimeFigureOut">
              <a:rPr lang="en-US" smtClean="0"/>
              <a:t>8/9/2020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DD3338-5AB5-4545-B8C5-BB9EBCBDD376}" type="slidenum">
              <a:rPr lang="en-US" smtClean="0"/>
              <a:t>‹#›</a:t>
            </a:fld>
            <a:endParaRPr lang="en-US" dirty="0"/>
          </a:p>
        </p:txBody>
      </p:sp>
    </p:spTree>
    <p:extLst>
      <p:ext uri="{BB962C8B-B14F-4D97-AF65-F5344CB8AC3E}">
        <p14:creationId xmlns:p14="http://schemas.microsoft.com/office/powerpoint/2010/main" val="22238732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this presentation is all about airplane safety. We will be reviewing the safest and dangerous airlines. </a:t>
            </a:r>
          </a:p>
        </p:txBody>
      </p:sp>
      <p:sp>
        <p:nvSpPr>
          <p:cNvPr id="4" name="Slide Number Placeholder 3"/>
          <p:cNvSpPr>
            <a:spLocks noGrp="1"/>
          </p:cNvSpPr>
          <p:nvPr>
            <p:ph type="sldNum" sz="quarter" idx="5"/>
          </p:nvPr>
        </p:nvSpPr>
        <p:spPr/>
        <p:txBody>
          <a:bodyPr/>
          <a:lstStyle/>
          <a:p>
            <a:fld id="{D9DD3338-5AB5-4545-B8C5-BB9EBCBDD376}" type="slidenum">
              <a:rPr lang="en-US" smtClean="0"/>
              <a:t>1</a:t>
            </a:fld>
            <a:endParaRPr lang="en-US" dirty="0"/>
          </a:p>
        </p:txBody>
      </p:sp>
    </p:spTree>
    <p:extLst>
      <p:ext uri="{BB962C8B-B14F-4D97-AF65-F5344CB8AC3E}">
        <p14:creationId xmlns:p14="http://schemas.microsoft.com/office/powerpoint/2010/main" val="2404023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Initial airline dataset through 1985-1999 and 2000-2014</a:t>
            </a:r>
          </a:p>
          <a:p>
            <a:endParaRPr lang="en-US" dirty="0"/>
          </a:p>
        </p:txBody>
      </p:sp>
      <p:sp>
        <p:nvSpPr>
          <p:cNvPr id="4" name="Slide Number Placeholder 3"/>
          <p:cNvSpPr>
            <a:spLocks noGrp="1"/>
          </p:cNvSpPr>
          <p:nvPr>
            <p:ph type="sldNum" sz="quarter" idx="5"/>
          </p:nvPr>
        </p:nvSpPr>
        <p:spPr/>
        <p:txBody>
          <a:bodyPr/>
          <a:lstStyle/>
          <a:p>
            <a:fld id="{D9DD3338-5AB5-4545-B8C5-BB9EBCBDD376}" type="slidenum">
              <a:rPr lang="en-US" smtClean="0"/>
              <a:t>2</a:t>
            </a:fld>
            <a:endParaRPr lang="en-US" dirty="0"/>
          </a:p>
        </p:txBody>
      </p:sp>
    </p:spTree>
    <p:extLst>
      <p:ext uri="{BB962C8B-B14F-4D97-AF65-F5344CB8AC3E}">
        <p14:creationId xmlns:p14="http://schemas.microsoft.com/office/powerpoint/2010/main" val="14518969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graph shows  fatal accident  fatalities and incident of the Airline industry from 1985-2014 </a:t>
            </a:r>
          </a:p>
          <a:p>
            <a:r>
              <a:rPr lang="en-US" dirty="0"/>
              <a:t>China Airlines has the most fatalities, so it is not recommended to go there or any of the airlines shown in the graph.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n w="0"/>
              <a:effectLst>
                <a:outerShdw blurRad="38100" dist="19050" dir="2700000" algn="tl" rotWithShape="0">
                  <a:schemeClr val="dk1">
                    <a:alpha val="40000"/>
                  </a:schemeClr>
                </a:outerShdw>
              </a:effectLst>
            </a:endParaRPr>
          </a:p>
          <a:p>
            <a:endParaRPr lang="en-US" dirty="0"/>
          </a:p>
        </p:txBody>
      </p:sp>
      <p:sp>
        <p:nvSpPr>
          <p:cNvPr id="4" name="Slide Number Placeholder 3"/>
          <p:cNvSpPr>
            <a:spLocks noGrp="1"/>
          </p:cNvSpPr>
          <p:nvPr>
            <p:ph type="sldNum" sz="quarter" idx="5"/>
          </p:nvPr>
        </p:nvSpPr>
        <p:spPr/>
        <p:txBody>
          <a:bodyPr/>
          <a:lstStyle/>
          <a:p>
            <a:fld id="{D9DD3338-5AB5-4545-B8C5-BB9EBCBDD376}" type="slidenum">
              <a:rPr lang="en-US" smtClean="0"/>
              <a:t>3</a:t>
            </a:fld>
            <a:endParaRPr lang="en-US" dirty="0"/>
          </a:p>
        </p:txBody>
      </p:sp>
    </p:spTree>
    <p:extLst>
      <p:ext uri="{BB962C8B-B14F-4D97-AF65-F5344CB8AC3E}">
        <p14:creationId xmlns:p14="http://schemas.microsoft.com/office/powerpoint/2010/main" val="3248615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n w="0"/>
                <a:effectLst>
                  <a:outerShdw blurRad="38100" dist="19050" dir="2700000" algn="tl" rotWithShape="0">
                    <a:schemeClr val="dk1">
                      <a:alpha val="40000"/>
                    </a:schemeClr>
                  </a:outerShdw>
                </a:effectLst>
              </a:rPr>
              <a:t>The tree map at the bottom gives a clearer vision showing the dangerous and safer side of airlines.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n w="0"/>
              <a:effectLst>
                <a:outerShdw blurRad="38100" dist="19050" dir="2700000" algn="tl" rotWithShape="0">
                  <a:schemeClr val="dk1">
                    <a:alpha val="40000"/>
                  </a:schemeClr>
                </a:outerShdw>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n w="0"/>
              <a:effectLst>
                <a:outerShdw blurRad="38100" dist="19050" dir="2700000" algn="tl" rotWithShape="0">
                  <a:schemeClr val="dk1">
                    <a:alpha val="40000"/>
                  </a:schemeClr>
                </a:outerShdw>
              </a:effectLst>
            </a:endParaRPr>
          </a:p>
          <a:p>
            <a:endParaRPr lang="en-US" dirty="0"/>
          </a:p>
        </p:txBody>
      </p:sp>
      <p:sp>
        <p:nvSpPr>
          <p:cNvPr id="4" name="Slide Number Placeholder 3"/>
          <p:cNvSpPr>
            <a:spLocks noGrp="1"/>
          </p:cNvSpPr>
          <p:nvPr>
            <p:ph type="sldNum" sz="quarter" idx="5"/>
          </p:nvPr>
        </p:nvSpPr>
        <p:spPr/>
        <p:txBody>
          <a:bodyPr/>
          <a:lstStyle/>
          <a:p>
            <a:fld id="{D9DD3338-5AB5-4545-B8C5-BB9EBCBDD376}" type="slidenum">
              <a:rPr lang="en-US" smtClean="0"/>
              <a:t>4</a:t>
            </a:fld>
            <a:endParaRPr lang="en-US" dirty="0"/>
          </a:p>
        </p:txBody>
      </p:sp>
    </p:spTree>
    <p:extLst>
      <p:ext uri="{BB962C8B-B14F-4D97-AF65-F5344CB8AC3E}">
        <p14:creationId xmlns:p14="http://schemas.microsoft.com/office/powerpoint/2010/main" val="4288521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Reading the bar graph China Airlines, Malaysia Airlines, Japan Airlines, American Airlines and Air India have higher fatalities. </a:t>
            </a:r>
          </a:p>
        </p:txBody>
      </p:sp>
      <p:sp>
        <p:nvSpPr>
          <p:cNvPr id="4" name="Slide Number Placeholder 3"/>
          <p:cNvSpPr>
            <a:spLocks noGrp="1"/>
          </p:cNvSpPr>
          <p:nvPr>
            <p:ph type="sldNum" sz="quarter" idx="5"/>
          </p:nvPr>
        </p:nvSpPr>
        <p:spPr/>
        <p:txBody>
          <a:bodyPr/>
          <a:lstStyle/>
          <a:p>
            <a:fld id="{D9DD3338-5AB5-4545-B8C5-BB9EBCBDD376}" type="slidenum">
              <a:rPr lang="en-US" smtClean="0"/>
              <a:t>5</a:t>
            </a:fld>
            <a:endParaRPr lang="en-US" dirty="0"/>
          </a:p>
        </p:txBody>
      </p:sp>
    </p:spTree>
    <p:extLst>
      <p:ext uri="{BB962C8B-B14F-4D97-AF65-F5344CB8AC3E}">
        <p14:creationId xmlns:p14="http://schemas.microsoft.com/office/powerpoint/2010/main" val="1094929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Donut chart  shows </a:t>
            </a:r>
            <a:r>
              <a:rPr kumimoji="0" lang="en-US" sz="1200" b="0" i="0" u="none" strike="noStrike" kern="1200" cap="none" spc="0" normalizeH="0" baseline="0" noProof="0" dirty="0">
                <a:ln>
                  <a:noFill/>
                </a:ln>
                <a:solidFill>
                  <a:prstClr val="black">
                    <a:lumMod val="65000"/>
                    <a:lumOff val="35000"/>
                  </a:prstClr>
                </a:solidFill>
                <a:effectLst/>
                <a:uLnTx/>
                <a:uFillTx/>
                <a:latin typeface="Calibri" panose="020F0502020204030204"/>
              </a:rPr>
              <a:t> the five Airlines with most Incidents &amp; Fatal Accidents</a:t>
            </a:r>
            <a:endParaRPr lang="en-US" dirty="0"/>
          </a:p>
          <a:p>
            <a:endParaRPr lang="en-US" dirty="0"/>
          </a:p>
        </p:txBody>
      </p:sp>
      <p:sp>
        <p:nvSpPr>
          <p:cNvPr id="4" name="Slide Number Placeholder 3"/>
          <p:cNvSpPr>
            <a:spLocks noGrp="1"/>
          </p:cNvSpPr>
          <p:nvPr>
            <p:ph type="sldNum" sz="quarter" idx="5"/>
          </p:nvPr>
        </p:nvSpPr>
        <p:spPr/>
        <p:txBody>
          <a:bodyPr/>
          <a:lstStyle/>
          <a:p>
            <a:fld id="{D9DD3338-5AB5-4545-B8C5-BB9EBCBDD376}" type="slidenum">
              <a:rPr lang="en-US" smtClean="0"/>
              <a:t>6</a:t>
            </a:fld>
            <a:endParaRPr lang="en-US" dirty="0"/>
          </a:p>
        </p:txBody>
      </p:sp>
    </p:spTree>
    <p:extLst>
      <p:ext uri="{BB962C8B-B14F-4D97-AF65-F5344CB8AC3E}">
        <p14:creationId xmlns:p14="http://schemas.microsoft.com/office/powerpoint/2010/main" val="3695619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Aside from the bar graph, the pie chart shows Aeroflot has the most fatal accidents, with Delta/Northwest behind it. </a:t>
            </a:r>
          </a:p>
        </p:txBody>
      </p:sp>
      <p:sp>
        <p:nvSpPr>
          <p:cNvPr id="4" name="Slide Number Placeholder 3"/>
          <p:cNvSpPr>
            <a:spLocks noGrp="1"/>
          </p:cNvSpPr>
          <p:nvPr>
            <p:ph type="sldNum" sz="quarter" idx="5"/>
          </p:nvPr>
        </p:nvSpPr>
        <p:spPr/>
        <p:txBody>
          <a:bodyPr/>
          <a:lstStyle/>
          <a:p>
            <a:fld id="{D9DD3338-5AB5-4545-B8C5-BB9EBCBDD376}" type="slidenum">
              <a:rPr lang="en-US" smtClean="0"/>
              <a:t>7</a:t>
            </a:fld>
            <a:endParaRPr lang="en-US" dirty="0"/>
          </a:p>
        </p:txBody>
      </p:sp>
    </p:spTree>
    <p:extLst>
      <p:ext uri="{BB962C8B-B14F-4D97-AF65-F5344CB8AC3E}">
        <p14:creationId xmlns:p14="http://schemas.microsoft.com/office/powerpoint/2010/main" val="3018255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Reading through all the charts, it is prevalent that China Airlines is the most unsafe airline, having higher fatality rates than any other airline, and TAP airlines is the safest having a low fatality/incident rate, only having one. The next safest airline is Virginian Atlantic, Hawaiian Airlines, and Finnair.</a:t>
            </a:r>
          </a:p>
        </p:txBody>
      </p:sp>
      <p:sp>
        <p:nvSpPr>
          <p:cNvPr id="4" name="Slide Number Placeholder 3"/>
          <p:cNvSpPr>
            <a:spLocks noGrp="1"/>
          </p:cNvSpPr>
          <p:nvPr>
            <p:ph type="sldNum" sz="quarter" idx="5"/>
          </p:nvPr>
        </p:nvSpPr>
        <p:spPr/>
        <p:txBody>
          <a:bodyPr/>
          <a:lstStyle/>
          <a:p>
            <a:fld id="{D9DD3338-5AB5-4545-B8C5-BB9EBCBDD376}" type="slidenum">
              <a:rPr lang="en-US" smtClean="0"/>
              <a:t>8</a:t>
            </a:fld>
            <a:endParaRPr lang="en-US" dirty="0"/>
          </a:p>
        </p:txBody>
      </p:sp>
    </p:spTree>
    <p:extLst>
      <p:ext uri="{BB962C8B-B14F-4D97-AF65-F5344CB8AC3E}">
        <p14:creationId xmlns:p14="http://schemas.microsoft.com/office/powerpoint/2010/main" val="2209691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Reading through the charts, it is noticeable that TAP Portugal Airlines has the lowest fatality and incident rate, making it the safest of all.</a:t>
            </a:r>
          </a:p>
          <a:p>
            <a:endParaRPr lang="en-US" dirty="0"/>
          </a:p>
        </p:txBody>
      </p:sp>
      <p:sp>
        <p:nvSpPr>
          <p:cNvPr id="4" name="Slide Number Placeholder 3"/>
          <p:cNvSpPr>
            <a:spLocks noGrp="1"/>
          </p:cNvSpPr>
          <p:nvPr>
            <p:ph type="sldNum" sz="quarter" idx="5"/>
          </p:nvPr>
        </p:nvSpPr>
        <p:spPr/>
        <p:txBody>
          <a:bodyPr/>
          <a:lstStyle/>
          <a:p>
            <a:fld id="{D9DD3338-5AB5-4545-B8C5-BB9EBCBDD376}" type="slidenum">
              <a:rPr lang="en-US" smtClean="0"/>
              <a:t>9</a:t>
            </a:fld>
            <a:endParaRPr lang="en-US" dirty="0"/>
          </a:p>
        </p:txBody>
      </p:sp>
    </p:spTree>
    <p:extLst>
      <p:ext uri="{BB962C8B-B14F-4D97-AF65-F5344CB8AC3E}">
        <p14:creationId xmlns:p14="http://schemas.microsoft.com/office/powerpoint/2010/main" val="132004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0E226-986F-4740-A86A-4CCCCC1096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90D12A6-2161-405A-8AF6-C6E353427A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666C0D-D623-4FD3-8A65-91022AEF70A6}"/>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5" name="Footer Placeholder 4">
            <a:extLst>
              <a:ext uri="{FF2B5EF4-FFF2-40B4-BE49-F238E27FC236}">
                <a16:creationId xmlns:a16="http://schemas.microsoft.com/office/drawing/2014/main" id="{ADE1C9CB-7D5F-4A1F-AB10-7598E880B3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A2BBA7-631E-4319-BCE8-8F0D0785F37A}"/>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24145641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9BD8D-6AF8-4359-805D-C6D1D26CE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37F3BB9-1D7B-4DC1-B1DC-97150834F5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B94C51-9660-48A9-9D4F-C3E2880CC5B3}"/>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5" name="Footer Placeholder 4">
            <a:extLst>
              <a:ext uri="{FF2B5EF4-FFF2-40B4-BE49-F238E27FC236}">
                <a16:creationId xmlns:a16="http://schemas.microsoft.com/office/drawing/2014/main" id="{09777D43-1354-4B7F-B3B6-0DFCC0C37E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33B8E4F-A103-460B-9411-C62F2A06422E}"/>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33140533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A258CA-B47F-4CBA-ADD1-F1797628176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763FE8A-F739-4B63-8D98-3DE508CE4A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B25D39-9BEF-4637-8C48-209A6613AA2D}"/>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5" name="Footer Placeholder 4">
            <a:extLst>
              <a:ext uri="{FF2B5EF4-FFF2-40B4-BE49-F238E27FC236}">
                <a16:creationId xmlns:a16="http://schemas.microsoft.com/office/drawing/2014/main" id="{02F93673-9780-4962-A647-5F8D987C12F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5303857-446B-4CF4-A1A5-023ED30B78B1}"/>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1345969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14100-C50F-4DD7-BD21-B0EBBDEF1F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F68C15-6F4D-4165-B420-6261370285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A8BF16-C758-450C-B8FF-EADA869110FC}"/>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5" name="Footer Placeholder 4">
            <a:extLst>
              <a:ext uri="{FF2B5EF4-FFF2-40B4-BE49-F238E27FC236}">
                <a16:creationId xmlns:a16="http://schemas.microsoft.com/office/drawing/2014/main" id="{87E75966-7417-4CC7-AEB0-0004FE453A1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C0503D9-DDBD-4D55-A00C-7726A0BC443A}"/>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3465367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1AA28-9A67-49C9-99FE-76387FDD1B6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FE0EAF-F73E-40B2-B17A-9D87A26F0D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885D8FD-D294-424E-B922-4AB4559F2305}"/>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5" name="Footer Placeholder 4">
            <a:extLst>
              <a:ext uri="{FF2B5EF4-FFF2-40B4-BE49-F238E27FC236}">
                <a16:creationId xmlns:a16="http://schemas.microsoft.com/office/drawing/2014/main" id="{450A5CDE-D88D-40EE-B28B-FE9B2AC8995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8FEC22D-5A3C-4EFD-BE26-DDEDDB1CB85F}"/>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2054724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6B099-A267-452B-B221-7A0095109C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ECAEA3-0C47-41F1-99B6-F9AD30A143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5C6B253-9D70-4E7C-AEE7-BEBC609ED2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AC826E-0F4F-42F5-B311-53B66412719E}"/>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6" name="Footer Placeholder 5">
            <a:extLst>
              <a:ext uri="{FF2B5EF4-FFF2-40B4-BE49-F238E27FC236}">
                <a16:creationId xmlns:a16="http://schemas.microsoft.com/office/drawing/2014/main" id="{3A2D7021-AAFC-4F73-B187-54CD63EC4E0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C41B295-F157-4CBC-88C5-C517ECE75378}"/>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8873422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924E4-DB6E-4BB0-B1E8-3F0E0C74578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D00DE99-5F7B-4E6C-A466-F8616E9E42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AC759B3-04A7-4158-8921-48A2F2845F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29D27B4-6408-47A9-AE0E-ABFDCE5840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2281D6-0B3C-4866-84D1-8D35A0B59E0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5BFAA1-3235-4170-8695-96B2292405AF}"/>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8" name="Footer Placeholder 7">
            <a:extLst>
              <a:ext uri="{FF2B5EF4-FFF2-40B4-BE49-F238E27FC236}">
                <a16:creationId xmlns:a16="http://schemas.microsoft.com/office/drawing/2014/main" id="{B61B8FCC-CAC7-4E9D-B931-A1C4D7F3684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F64FAD7-1183-46CD-B525-5A377659B013}"/>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24029520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3EB7D-4FA1-47D5-9D05-4146911169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88842A5-BC4A-4ABF-9412-07A876D78AB3}"/>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4" name="Footer Placeholder 3">
            <a:extLst>
              <a:ext uri="{FF2B5EF4-FFF2-40B4-BE49-F238E27FC236}">
                <a16:creationId xmlns:a16="http://schemas.microsoft.com/office/drawing/2014/main" id="{08B73C8E-DC7E-4B81-8635-61CB039AF6B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C0E8668-0531-48D3-A7C4-73B207B07D52}"/>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1810019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5B33E8-3058-43D2-A1B8-8E3F36470D24}"/>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3" name="Footer Placeholder 2">
            <a:extLst>
              <a:ext uri="{FF2B5EF4-FFF2-40B4-BE49-F238E27FC236}">
                <a16:creationId xmlns:a16="http://schemas.microsoft.com/office/drawing/2014/main" id="{F3E5D9F2-DF6E-4008-ACD5-B967C522304A}"/>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2E3AF67-331C-4772-ADC5-39165D8E0BBA}"/>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3140198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39CD-DB2F-471C-AA80-715B0B0015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13F159C-721F-4FBF-8F7E-B53E828F52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2374561-4FDC-41C3-AE89-7021B93BA2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9D0A6D-23B1-45E7-AF07-F4CA17BA2C48}"/>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6" name="Footer Placeholder 5">
            <a:extLst>
              <a:ext uri="{FF2B5EF4-FFF2-40B4-BE49-F238E27FC236}">
                <a16:creationId xmlns:a16="http://schemas.microsoft.com/office/drawing/2014/main" id="{2F24A51A-2F5A-4BC1-83F2-D509B2AF403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1663C41-CBAB-4CA3-923D-52E1F8E26937}"/>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346065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9254D-F92F-4827-B46E-DBF66D5B50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5A0CB4-4503-4DC0-B006-28C5A73187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DD3DE009-4126-42CC-9864-6116A5AB05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B21B7F-EFFF-4CDF-92E6-5D4799837F3A}"/>
              </a:ext>
            </a:extLst>
          </p:cNvPr>
          <p:cNvSpPr>
            <a:spLocks noGrp="1"/>
          </p:cNvSpPr>
          <p:nvPr>
            <p:ph type="dt" sz="half" idx="10"/>
          </p:nvPr>
        </p:nvSpPr>
        <p:spPr/>
        <p:txBody>
          <a:bodyPr/>
          <a:lstStyle/>
          <a:p>
            <a:fld id="{3948E198-2A05-442A-8133-C3838894B8FB}" type="datetimeFigureOut">
              <a:rPr lang="en-US" smtClean="0"/>
              <a:t>8/9/2020</a:t>
            </a:fld>
            <a:endParaRPr lang="en-US" dirty="0"/>
          </a:p>
        </p:txBody>
      </p:sp>
      <p:sp>
        <p:nvSpPr>
          <p:cNvPr id="6" name="Footer Placeholder 5">
            <a:extLst>
              <a:ext uri="{FF2B5EF4-FFF2-40B4-BE49-F238E27FC236}">
                <a16:creationId xmlns:a16="http://schemas.microsoft.com/office/drawing/2014/main" id="{B99FC5F2-D4D8-4420-9599-140A6A600DE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C5C1E6-D9EC-4B2E-8EBB-A9C0114BCCD5}"/>
              </a:ext>
            </a:extLst>
          </p:cNvPr>
          <p:cNvSpPr>
            <a:spLocks noGrp="1"/>
          </p:cNvSpPr>
          <p:nvPr>
            <p:ph type="sldNum" sz="quarter" idx="12"/>
          </p:nvPr>
        </p:nvSpPr>
        <p:spPr/>
        <p:txBody>
          <a:bodyPr/>
          <a:lstStyle/>
          <a:p>
            <a:fld id="{729128EA-7D74-4266-9958-C63492695EF8}" type="slidenum">
              <a:rPr lang="en-US" smtClean="0"/>
              <a:t>‹#›</a:t>
            </a:fld>
            <a:endParaRPr lang="en-US" dirty="0"/>
          </a:p>
        </p:txBody>
      </p:sp>
    </p:spTree>
    <p:extLst>
      <p:ext uri="{BB962C8B-B14F-4D97-AF65-F5344CB8AC3E}">
        <p14:creationId xmlns:p14="http://schemas.microsoft.com/office/powerpoint/2010/main" val="3189372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7D388-CF2E-4622-A6EC-4A09E37410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41A1FBA-3350-4E52-9AE6-7B243526D3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D393DE-4222-4133-95C3-C71B31D67D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48E198-2A05-442A-8133-C3838894B8FB}" type="datetimeFigureOut">
              <a:rPr lang="en-US" smtClean="0"/>
              <a:t>8/9/2020</a:t>
            </a:fld>
            <a:endParaRPr lang="en-US" dirty="0"/>
          </a:p>
        </p:txBody>
      </p:sp>
      <p:sp>
        <p:nvSpPr>
          <p:cNvPr id="5" name="Footer Placeholder 4">
            <a:extLst>
              <a:ext uri="{FF2B5EF4-FFF2-40B4-BE49-F238E27FC236}">
                <a16:creationId xmlns:a16="http://schemas.microsoft.com/office/drawing/2014/main" id="{6DBFA12B-1D19-4FDE-BA94-3C72471820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0ACD25A-3A89-44CA-A235-DA052BBA9A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9128EA-7D74-4266-9958-C63492695EF8}" type="slidenum">
              <a:rPr lang="en-US" smtClean="0"/>
              <a:t>‹#›</a:t>
            </a:fld>
            <a:endParaRPr lang="en-US" dirty="0"/>
          </a:p>
        </p:txBody>
      </p:sp>
    </p:spTree>
    <p:extLst>
      <p:ext uri="{BB962C8B-B14F-4D97-AF65-F5344CB8AC3E}">
        <p14:creationId xmlns:p14="http://schemas.microsoft.com/office/powerpoint/2010/main" val="7693111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1.jpe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blogger.com/" TargetMode="External"/><Relationship Id="rId5" Type="http://schemas.openxmlformats.org/officeDocument/2006/relationships/hyperlink" Target="https://github.com/fivethirtyeight/data/tree/master/airline-safety" TargetMode="Externa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0.png"/><Relationship Id="rId5" Type="http://schemas.microsoft.com/office/2014/relationships/chartEx" Target="../charts/chartEx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chart" Target="../charts/chart2.xml"/><Relationship Id="rId3" Type="http://schemas.openxmlformats.org/officeDocument/2006/relationships/slideLayout" Target="../slideLayouts/slideLayout2.xml"/><Relationship Id="rId7" Type="http://schemas.openxmlformats.org/officeDocument/2006/relationships/hyperlink" Target="http://www.picswalls.com/pic/plane-wallpapers/" TargetMode="External"/><Relationship Id="rId2" Type="http://schemas.openxmlformats.org/officeDocument/2006/relationships/audio" Target="../media/media7.m4a"/><Relationship Id="rId1" Type="http://schemas.microsoft.com/office/2007/relationships/media" Target="../media/media7.m4a"/><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notesSlide" Target="../notesSlides/notesSlide7.xml"/><Relationship Id="rId9"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jpeg"/><Relationship Id="rId5" Type="http://schemas.openxmlformats.org/officeDocument/2006/relationships/hyperlink" Target="https://www.blogger.com/" TargetMode="Externa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43421B4C-AA27-4F32-AA73-DA587F272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6110"/>
            <a:ext cx="6769978" cy="5905761"/>
          </a:xfrm>
          <a:custGeom>
            <a:avLst/>
            <a:gdLst>
              <a:gd name="connsiteX0" fmla="*/ 0 w 6769978"/>
              <a:gd name="connsiteY0" fmla="*/ 0 h 5905761"/>
              <a:gd name="connsiteX1" fmla="*/ 6769978 w 6769978"/>
              <a:gd name="connsiteY1" fmla="*/ 0 h 5905761"/>
              <a:gd name="connsiteX2" fmla="*/ 3973138 w 6769978"/>
              <a:gd name="connsiteY2" fmla="*/ 5905761 h 5905761"/>
              <a:gd name="connsiteX3" fmla="*/ 0 w 6769978"/>
              <a:gd name="connsiteY3" fmla="*/ 5905761 h 5905761"/>
            </a:gdLst>
            <a:ahLst/>
            <a:cxnLst>
              <a:cxn ang="0">
                <a:pos x="connsiteX0" y="connsiteY0"/>
              </a:cxn>
              <a:cxn ang="0">
                <a:pos x="connsiteX1" y="connsiteY1"/>
              </a:cxn>
              <a:cxn ang="0">
                <a:pos x="connsiteX2" y="connsiteY2"/>
              </a:cxn>
              <a:cxn ang="0">
                <a:pos x="connsiteX3" y="connsiteY3"/>
              </a:cxn>
            </a:cxnLst>
            <a:rect l="l" t="t" r="r" b="b"/>
            <a:pathLst>
              <a:path w="6769978" h="5905761">
                <a:moveTo>
                  <a:pt x="0" y="0"/>
                </a:moveTo>
                <a:lnTo>
                  <a:pt x="6769978" y="0"/>
                </a:lnTo>
                <a:lnTo>
                  <a:pt x="3973138" y="5905761"/>
                </a:lnTo>
                <a:lnTo>
                  <a:pt x="0" y="5905761"/>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572C273B-D115-4B03-AFE5-2263AE570170}"/>
              </a:ext>
            </a:extLst>
          </p:cNvPr>
          <p:cNvSpPr>
            <a:spLocks noGrp="1"/>
          </p:cNvSpPr>
          <p:nvPr>
            <p:ph type="ctrTitle"/>
          </p:nvPr>
        </p:nvSpPr>
        <p:spPr>
          <a:xfrm>
            <a:off x="841248" y="1655286"/>
            <a:ext cx="4224048" cy="2610042"/>
          </a:xfrm>
        </p:spPr>
        <p:txBody>
          <a:bodyPr>
            <a:normAutofit/>
          </a:bodyPr>
          <a:lstStyle/>
          <a:p>
            <a:pPr algn="l"/>
            <a:r>
              <a:rPr lang="en-US" sz="3400" dirty="0">
                <a:solidFill>
                  <a:srgbClr val="FFFFFF"/>
                </a:solidFill>
              </a:rPr>
              <a:t>Executive Summary</a:t>
            </a:r>
            <a:br>
              <a:rPr lang="en-US" sz="3400" dirty="0">
                <a:solidFill>
                  <a:srgbClr val="FFFFFF"/>
                </a:solidFill>
              </a:rPr>
            </a:br>
            <a:br>
              <a:rPr lang="en-US" sz="3400" dirty="0">
                <a:solidFill>
                  <a:srgbClr val="FFFFFF"/>
                </a:solidFill>
              </a:rPr>
            </a:br>
            <a:r>
              <a:rPr lang="en-US" sz="3400" u="sng" dirty="0">
                <a:solidFill>
                  <a:srgbClr val="FFFFFF"/>
                </a:solidFill>
                <a:hlinkClick r:id="rId5">
                  <a:extLst>
                    <a:ext uri="{A12FA001-AC4F-418D-AE19-62706E023703}">
                      <ahyp:hlinkClr xmlns:ahyp="http://schemas.microsoft.com/office/drawing/2018/hyperlinkcolor" val="tx"/>
                    </a:ext>
                  </a:extLst>
                </a:hlinkClick>
              </a:rPr>
              <a:t>Airline Safety</a:t>
            </a:r>
            <a:r>
              <a:rPr lang="en-US" sz="3400" dirty="0">
                <a:solidFill>
                  <a:srgbClr val="FFFFFF"/>
                </a:solidFill>
              </a:rPr>
              <a:t>, Aviation Safety Network</a:t>
            </a:r>
            <a:br>
              <a:rPr lang="en-US" sz="3400" dirty="0">
                <a:solidFill>
                  <a:srgbClr val="FFFFFF"/>
                </a:solidFill>
              </a:rPr>
            </a:br>
            <a:endParaRPr lang="en-US" sz="3400" dirty="0">
              <a:solidFill>
                <a:srgbClr val="FFFFFF"/>
              </a:solidFill>
            </a:endParaRPr>
          </a:p>
        </p:txBody>
      </p:sp>
      <p:sp>
        <p:nvSpPr>
          <p:cNvPr id="3" name="Subtitle 2">
            <a:extLst>
              <a:ext uri="{FF2B5EF4-FFF2-40B4-BE49-F238E27FC236}">
                <a16:creationId xmlns:a16="http://schemas.microsoft.com/office/drawing/2014/main" id="{E854D180-8CE4-43FA-967D-D069582748BE}"/>
              </a:ext>
            </a:extLst>
          </p:cNvPr>
          <p:cNvSpPr>
            <a:spLocks noGrp="1"/>
          </p:cNvSpPr>
          <p:nvPr>
            <p:ph type="subTitle" idx="1"/>
          </p:nvPr>
        </p:nvSpPr>
        <p:spPr>
          <a:xfrm>
            <a:off x="841248" y="4373384"/>
            <a:ext cx="3405900" cy="829055"/>
          </a:xfrm>
        </p:spPr>
        <p:txBody>
          <a:bodyPr>
            <a:normAutofit/>
          </a:bodyPr>
          <a:lstStyle/>
          <a:p>
            <a:pPr algn="l"/>
            <a:r>
              <a:rPr lang="en-US" sz="1100">
                <a:solidFill>
                  <a:srgbClr val="FFFFFF"/>
                </a:solidFill>
              </a:rPr>
              <a:t>By Soukhna Wade</a:t>
            </a:r>
          </a:p>
          <a:p>
            <a:pPr algn="l"/>
            <a:r>
              <a:rPr lang="en-US" sz="1100">
                <a:solidFill>
                  <a:srgbClr val="FFFFFF"/>
                </a:solidFill>
              </a:rPr>
              <a:t>DSC640</a:t>
            </a:r>
          </a:p>
          <a:p>
            <a:pPr algn="l"/>
            <a:r>
              <a:rPr lang="en-US" sz="1100">
                <a:solidFill>
                  <a:srgbClr val="FFFFFF"/>
                </a:solidFill>
              </a:rPr>
              <a:t>Bellevue University</a:t>
            </a:r>
          </a:p>
        </p:txBody>
      </p:sp>
      <p:pic>
        <p:nvPicPr>
          <p:cNvPr id="26" name="Picture 25">
            <a:hlinkClick r:id="rId6"/>
            <a:extLst>
              <a:ext uri="{FF2B5EF4-FFF2-40B4-BE49-F238E27FC236}">
                <a16:creationId xmlns:a16="http://schemas.microsoft.com/office/drawing/2014/main" id="{69B9D463-76D3-49DD-89D7-3C6C9DFE1DDA}"/>
              </a:ext>
            </a:extLst>
          </p:cNvPr>
          <p:cNvPicPr/>
          <p:nvPr/>
        </p:nvPicPr>
        <p:blipFill>
          <a:blip r:embed="rId7">
            <a:extLst>
              <a:ext uri="{28A0092B-C50C-407E-A947-70E740481C1C}">
                <a14:useLocalDpi xmlns:a14="http://schemas.microsoft.com/office/drawing/2010/main" val="0"/>
              </a:ext>
            </a:extLst>
          </a:blip>
          <a:stretch>
            <a:fillRect/>
          </a:stretch>
        </p:blipFill>
        <p:spPr bwMode="auto">
          <a:xfrm>
            <a:off x="7194520" y="3086477"/>
            <a:ext cx="4580777" cy="2573814"/>
          </a:xfrm>
          <a:prstGeom prst="rect">
            <a:avLst/>
          </a:prstGeom>
          <a:noFill/>
        </p:spPr>
      </p:pic>
      <p:pic>
        <p:nvPicPr>
          <p:cNvPr id="4" name="Recorded Sound">
            <a:hlinkClick r:id="" action="ppaction://media"/>
            <a:extLst>
              <a:ext uri="{FF2B5EF4-FFF2-40B4-BE49-F238E27FC236}">
                <a16:creationId xmlns:a16="http://schemas.microsoft.com/office/drawing/2014/main" id="{B1E6F5F7-02D3-46DE-BD25-AF393FEF63E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rot="603540">
            <a:off x="4821615" y="-401071"/>
            <a:ext cx="487363" cy="487363"/>
          </a:xfrm>
          <a:prstGeom prst="rect">
            <a:avLst/>
          </a:prstGeom>
        </p:spPr>
      </p:pic>
    </p:spTree>
    <p:extLst>
      <p:ext uri="{BB962C8B-B14F-4D97-AF65-F5344CB8AC3E}">
        <p14:creationId xmlns:p14="http://schemas.microsoft.com/office/powerpoint/2010/main" val="2563912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5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CBE1851-2230-47A9-B000-CE9046EA61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AF87948-0AE0-460E-BD17-75AE85EFE8E0}"/>
              </a:ext>
            </a:extLst>
          </p:cNvPr>
          <p:cNvSpPr>
            <a:spLocks noGrp="1"/>
          </p:cNvSpPr>
          <p:nvPr>
            <p:ph type="ctrTitle"/>
          </p:nvPr>
        </p:nvSpPr>
        <p:spPr>
          <a:xfrm>
            <a:off x="634276" y="803705"/>
            <a:ext cx="4208656" cy="3034857"/>
          </a:xfrm>
        </p:spPr>
        <p:txBody>
          <a:bodyPr anchor="b">
            <a:normAutofit/>
          </a:bodyPr>
          <a:lstStyle/>
          <a:p>
            <a:pPr marL="0" marR="0" algn="r"/>
            <a:r>
              <a:rPr lang="en-US" sz="5400" b="1" dirty="0">
                <a:solidFill>
                  <a:srgbClr val="FFFFFF"/>
                </a:solidFill>
                <a:latin typeface="Times New Roman" panose="02020603050405020304" pitchFamily="18" charset="0"/>
                <a:ea typeface="Times New Roman" panose="02020603050405020304" pitchFamily="18" charset="0"/>
              </a:rPr>
              <a:t>Initial Airline Dataset:</a:t>
            </a:r>
            <a:endParaRPr lang="en-US" sz="5400" dirty="0">
              <a:solidFill>
                <a:srgbClr val="FFFFFF"/>
              </a:solidFill>
            </a:endParaRPr>
          </a:p>
        </p:txBody>
      </p:sp>
      <p:sp>
        <p:nvSpPr>
          <p:cNvPr id="3" name="Subtitle 2">
            <a:extLst>
              <a:ext uri="{FF2B5EF4-FFF2-40B4-BE49-F238E27FC236}">
                <a16:creationId xmlns:a16="http://schemas.microsoft.com/office/drawing/2014/main" id="{983360A9-3BDD-4555-8FB8-245B60093989}"/>
              </a:ext>
            </a:extLst>
          </p:cNvPr>
          <p:cNvSpPr>
            <a:spLocks noGrp="1"/>
          </p:cNvSpPr>
          <p:nvPr>
            <p:ph type="subTitle" idx="1"/>
          </p:nvPr>
        </p:nvSpPr>
        <p:spPr>
          <a:xfrm>
            <a:off x="638921" y="4013165"/>
            <a:ext cx="4204012" cy="2205732"/>
          </a:xfrm>
        </p:spPr>
        <p:txBody>
          <a:bodyPr anchor="t">
            <a:normAutofit/>
          </a:bodyPr>
          <a:lstStyle/>
          <a:p>
            <a:pPr algn="r"/>
            <a:r>
              <a:rPr lang="en-US" sz="1800" dirty="0">
                <a:solidFill>
                  <a:srgbClr val="FFFFFF"/>
                </a:solidFill>
              </a:rPr>
              <a:t>1985-1999 and 2000-2014</a:t>
            </a:r>
          </a:p>
        </p:txBody>
      </p:sp>
      <p:cxnSp>
        <p:nvCxnSpPr>
          <p:cNvPr id="32" name="Straight Connector 31">
            <a:extLst>
              <a:ext uri="{FF2B5EF4-FFF2-40B4-BE49-F238E27FC236}">
                <a16:creationId xmlns:a16="http://schemas.microsoft.com/office/drawing/2014/main" id="{23B93832-6514-44F4-849B-5EE2C8A233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6679" y="3928939"/>
            <a:ext cx="393192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D0A2AB2-8728-4EAD-AF45-1481495E8D72}"/>
              </a:ext>
            </a:extLst>
          </p:cNvPr>
          <p:cNvPicPr/>
          <p:nvPr/>
        </p:nvPicPr>
        <p:blipFill>
          <a:blip r:embed="rId5">
            <a:extLst>
              <a:ext uri="{28A0092B-C50C-407E-A947-70E740481C1C}">
                <a14:useLocalDpi xmlns:a14="http://schemas.microsoft.com/office/drawing/2010/main" val="0"/>
              </a:ext>
            </a:extLst>
          </a:blip>
          <a:stretch>
            <a:fillRect/>
          </a:stretch>
        </p:blipFill>
        <p:spPr bwMode="auto">
          <a:xfrm>
            <a:off x="7370050" y="487363"/>
            <a:ext cx="3541790" cy="5578816"/>
          </a:xfrm>
          <a:prstGeom prst="rect">
            <a:avLst/>
          </a:prstGeom>
          <a:noFill/>
        </p:spPr>
      </p:pic>
      <p:pic>
        <p:nvPicPr>
          <p:cNvPr id="5" name="Recorded Sound">
            <a:hlinkClick r:id="" action="ppaction://media"/>
            <a:extLst>
              <a:ext uri="{FF2B5EF4-FFF2-40B4-BE49-F238E27FC236}">
                <a16:creationId xmlns:a16="http://schemas.microsoft.com/office/drawing/2014/main" id="{AC2A8942-5725-4E12-A7CE-00C2B08643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53582" y="-487363"/>
            <a:ext cx="487363" cy="487363"/>
          </a:xfrm>
          <a:prstGeom prst="rect">
            <a:avLst/>
          </a:prstGeom>
        </p:spPr>
      </p:pic>
    </p:spTree>
    <p:extLst>
      <p:ext uri="{BB962C8B-B14F-4D97-AF65-F5344CB8AC3E}">
        <p14:creationId xmlns:p14="http://schemas.microsoft.com/office/powerpoint/2010/main" val="1085700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429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B0B1A-7E8F-4EE6-83F8-E48B33BDD01C}"/>
              </a:ext>
            </a:extLst>
          </p:cNvPr>
          <p:cNvSpPr>
            <a:spLocks noGrp="1"/>
          </p:cNvSpPr>
          <p:nvPr>
            <p:ph type="ctrTitle"/>
          </p:nvPr>
        </p:nvSpPr>
        <p:spPr>
          <a:xfrm>
            <a:off x="838200" y="343353"/>
            <a:ext cx="10515600" cy="1325563"/>
          </a:xfrm>
        </p:spPr>
        <p:txBody>
          <a:bodyPr vert="horz" lIns="91440" tIns="45720" rIns="91440" bIns="45720" rtlCol="0" anchor="ctr">
            <a:normAutofit/>
          </a:bodyPr>
          <a:lstStyle/>
          <a:p>
            <a:pPr algn="l"/>
            <a:r>
              <a:rPr lang="en-US" sz="4400" kern="1200">
                <a:solidFill>
                  <a:schemeClr val="tx1"/>
                </a:solidFill>
                <a:latin typeface="+mj-lt"/>
                <a:ea typeface="+mj-ea"/>
                <a:cs typeface="+mj-cs"/>
              </a:rPr>
              <a:t>Graph</a:t>
            </a:r>
            <a:br>
              <a:rPr lang="en-US" sz="4400" kern="1200">
                <a:solidFill>
                  <a:schemeClr val="tx1"/>
                </a:solidFill>
                <a:latin typeface="+mj-lt"/>
                <a:ea typeface="+mj-ea"/>
                <a:cs typeface="+mj-cs"/>
              </a:rPr>
            </a:br>
            <a:endParaRPr lang="en-US" sz="4400" kern="1200">
              <a:solidFill>
                <a:schemeClr val="tx1"/>
              </a:solidFill>
              <a:latin typeface="+mj-lt"/>
              <a:ea typeface="+mj-ea"/>
              <a:cs typeface="+mj-cs"/>
            </a:endParaRPr>
          </a:p>
        </p:txBody>
      </p:sp>
      <p:pic>
        <p:nvPicPr>
          <p:cNvPr id="5" name="Picture 4">
            <a:extLst>
              <a:ext uri="{FF2B5EF4-FFF2-40B4-BE49-F238E27FC236}">
                <a16:creationId xmlns:a16="http://schemas.microsoft.com/office/drawing/2014/main" id="{1D898F67-CBF9-4363-89EC-BCD6112ED8B4}"/>
              </a:ext>
            </a:extLst>
          </p:cNvPr>
          <p:cNvPicPr>
            <a:picLocks noChangeAspect="1"/>
          </p:cNvPicPr>
          <p:nvPr/>
        </p:nvPicPr>
        <p:blipFill rotWithShape="1">
          <a:blip r:embed="rId5"/>
          <a:srcRect l="44202" r="42540"/>
          <a:stretch/>
        </p:blipFill>
        <p:spPr>
          <a:xfrm>
            <a:off x="266700" y="1223282"/>
            <a:ext cx="11925300" cy="4986339"/>
          </a:xfrm>
          <a:prstGeom prst="rect">
            <a:avLst/>
          </a:prstGeom>
        </p:spPr>
      </p:pic>
      <p:pic>
        <p:nvPicPr>
          <p:cNvPr id="4" name="Recorded Sound">
            <a:hlinkClick r:id="" action="ppaction://media"/>
            <a:extLst>
              <a:ext uri="{FF2B5EF4-FFF2-40B4-BE49-F238E27FC236}">
                <a16:creationId xmlns:a16="http://schemas.microsoft.com/office/drawing/2014/main" id="{8EA1CF78-EA68-4399-85EE-131519CCF0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07095" y="-583975"/>
            <a:ext cx="487363" cy="487363"/>
          </a:xfrm>
          <a:prstGeom prst="rect">
            <a:avLst/>
          </a:prstGeom>
        </p:spPr>
      </p:pic>
    </p:spTree>
    <p:extLst>
      <p:ext uri="{BB962C8B-B14F-4D97-AF65-F5344CB8AC3E}">
        <p14:creationId xmlns:p14="http://schemas.microsoft.com/office/powerpoint/2010/main" val="2737688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1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4C0B10B-D2C4-4A54-AFAD-3D27DF88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a16="http://schemas.microsoft.com/office/drawing/2014/main" id="{B6BADB90-C74B-40D6-86DC-503F65FCE8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20" name="Freeform 44">
              <a:extLst>
                <a:ext uri="{FF2B5EF4-FFF2-40B4-BE49-F238E27FC236}">
                  <a16:creationId xmlns:a16="http://schemas.microsoft.com/office/drawing/2014/main" id="{6559431D-1886-4AE0-9B87-9AD2ECAB84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45">
              <a:extLst>
                <a:ext uri="{FF2B5EF4-FFF2-40B4-BE49-F238E27FC236}">
                  <a16:creationId xmlns:a16="http://schemas.microsoft.com/office/drawing/2014/main" id="{373850A5-B04A-4FCD-9E73-EE322167FB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46">
              <a:extLst>
                <a:ext uri="{FF2B5EF4-FFF2-40B4-BE49-F238E27FC236}">
                  <a16:creationId xmlns:a16="http://schemas.microsoft.com/office/drawing/2014/main" id="{82C18C67-80FA-4738-AA53-0AF2419F9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47">
              <a:extLst>
                <a:ext uri="{FF2B5EF4-FFF2-40B4-BE49-F238E27FC236}">
                  <a16:creationId xmlns:a16="http://schemas.microsoft.com/office/drawing/2014/main" id="{48543B1A-8BF5-4C63-8404-41B2EA70B3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Rectangle 23">
              <a:extLst>
                <a:ext uri="{FF2B5EF4-FFF2-40B4-BE49-F238E27FC236}">
                  <a16:creationId xmlns:a16="http://schemas.microsoft.com/office/drawing/2014/main" id="{92DF5096-E051-498C-A3ED-CBA77A813AA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a:extLst>
              <a:ext uri="{FF2B5EF4-FFF2-40B4-BE49-F238E27FC236}">
                <a16:creationId xmlns:a16="http://schemas.microsoft.com/office/drawing/2014/main" id="{70C8D6DF-DDD8-4CC6-B51C-F28FE299D4F4}"/>
              </a:ext>
            </a:extLst>
          </p:cNvPr>
          <p:cNvSpPr>
            <a:spLocks noGrp="1"/>
          </p:cNvSpPr>
          <p:nvPr>
            <p:ph type="title"/>
          </p:nvPr>
        </p:nvSpPr>
        <p:spPr>
          <a:xfrm>
            <a:off x="1119322" y="713494"/>
            <a:ext cx="10306520" cy="1325563"/>
          </a:xfrm>
        </p:spPr>
        <p:txBody>
          <a:bodyPr>
            <a:normAutofit/>
          </a:bodyPr>
          <a:lstStyle/>
          <a:p>
            <a:r>
              <a:rPr lang="en-US" sz="4000" dirty="0">
                <a:solidFill>
                  <a:srgbClr val="FFFFFF"/>
                </a:solidFill>
              </a:rPr>
              <a:t>Fatalities</a:t>
            </a:r>
          </a:p>
        </p:txBody>
      </p:sp>
      <p:sp>
        <p:nvSpPr>
          <p:cNvPr id="3" name="Content Placeholder 2">
            <a:extLst>
              <a:ext uri="{FF2B5EF4-FFF2-40B4-BE49-F238E27FC236}">
                <a16:creationId xmlns:a16="http://schemas.microsoft.com/office/drawing/2014/main" id="{21031D65-15EB-4E3E-B48A-B097F32925E6}"/>
              </a:ext>
            </a:extLst>
          </p:cNvPr>
          <p:cNvSpPr>
            <a:spLocks noGrp="1"/>
          </p:cNvSpPr>
          <p:nvPr>
            <p:ph idx="1"/>
          </p:nvPr>
        </p:nvSpPr>
        <p:spPr>
          <a:xfrm>
            <a:off x="1424904" y="2494450"/>
            <a:ext cx="4053545" cy="3563159"/>
          </a:xfrm>
        </p:spPr>
        <p:txBody>
          <a:bodyPr>
            <a:normAutofit/>
          </a:bodyPr>
          <a:lstStyle/>
          <a:p>
            <a:pPr marL="0" indent="0">
              <a:buNone/>
            </a:pPr>
            <a:r>
              <a:rPr lang="en-US" sz="2400" dirty="0"/>
              <a:t>The first five airlines with higher fatalities are China Airlines, Malaysia Airlines, Japan Airlines, America Airlines, and Air India. </a:t>
            </a:r>
          </a:p>
        </p:txBody>
      </p:sp>
      <p:pic>
        <p:nvPicPr>
          <p:cNvPr id="5" name="Picture 4">
            <a:extLst>
              <a:ext uri="{FF2B5EF4-FFF2-40B4-BE49-F238E27FC236}">
                <a16:creationId xmlns:a16="http://schemas.microsoft.com/office/drawing/2014/main" id="{537ADD76-D41F-40F5-8083-7057C5E3B6C3}"/>
              </a:ext>
            </a:extLst>
          </p:cNvPr>
          <p:cNvPicPr>
            <a:picLocks noChangeAspect="1"/>
          </p:cNvPicPr>
          <p:nvPr/>
        </p:nvPicPr>
        <p:blipFill>
          <a:blip r:embed="rId5"/>
          <a:stretch>
            <a:fillRect/>
          </a:stretch>
        </p:blipFill>
        <p:spPr>
          <a:xfrm>
            <a:off x="4867125" y="2378076"/>
            <a:ext cx="6486675" cy="3965206"/>
          </a:xfrm>
          <a:prstGeom prst="rect">
            <a:avLst/>
          </a:prstGeom>
        </p:spPr>
      </p:pic>
      <p:pic>
        <p:nvPicPr>
          <p:cNvPr id="7" name="Recorded Sound">
            <a:hlinkClick r:id="" action="ppaction://media"/>
            <a:extLst>
              <a:ext uri="{FF2B5EF4-FFF2-40B4-BE49-F238E27FC236}">
                <a16:creationId xmlns:a16="http://schemas.microsoft.com/office/drawing/2014/main" id="{6AC41D18-2DA9-4E3C-9CC0-A3256959CB2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041039" y="-688267"/>
            <a:ext cx="487363" cy="487363"/>
          </a:xfrm>
          <a:prstGeom prst="rect">
            <a:avLst/>
          </a:prstGeom>
        </p:spPr>
      </p:pic>
    </p:spTree>
    <p:extLst>
      <p:ext uri="{BB962C8B-B14F-4D97-AF65-F5344CB8AC3E}">
        <p14:creationId xmlns:p14="http://schemas.microsoft.com/office/powerpoint/2010/main" val="2310246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554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02D44074-0B69-4F0C-A7B3-5645CE40D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C2F1B6B-B93E-47E3-81A6-0CA88AB2F66F}"/>
              </a:ext>
            </a:extLst>
          </p:cNvPr>
          <p:cNvSpPr>
            <a:spLocks noGrp="1"/>
          </p:cNvSpPr>
          <p:nvPr>
            <p:ph type="title"/>
          </p:nvPr>
        </p:nvSpPr>
        <p:spPr>
          <a:xfrm>
            <a:off x="8153399" y="640081"/>
            <a:ext cx="3395133" cy="5574452"/>
          </a:xfrm>
        </p:spPr>
        <p:txBody>
          <a:bodyPr vert="horz" lIns="91440" tIns="45720" rIns="91440" bIns="45720" rtlCol="0" anchor="ctr">
            <a:normAutofit/>
          </a:bodyPr>
          <a:lstStyle/>
          <a:p>
            <a:r>
              <a:rPr lang="en-US" kern="1200" dirty="0">
                <a:solidFill>
                  <a:srgbClr val="FFFFFF"/>
                </a:solidFill>
                <a:latin typeface="+mj-lt"/>
                <a:ea typeface="+mj-ea"/>
                <a:cs typeface="+mj-cs"/>
              </a:rPr>
              <a:t>Fatalities</a:t>
            </a:r>
          </a:p>
        </p:txBody>
      </p:sp>
      <p:graphicFrame>
        <p:nvGraphicFramePr>
          <p:cNvPr id="7" name="Content Placeholder 3">
            <a:extLst>
              <a:ext uri="{FF2B5EF4-FFF2-40B4-BE49-F238E27FC236}">
                <a16:creationId xmlns:a16="http://schemas.microsoft.com/office/drawing/2014/main" id="{44858CD5-FB67-4E28-A5B4-8903DC37F68A}"/>
              </a:ext>
            </a:extLst>
          </p:cNvPr>
          <p:cNvGraphicFramePr>
            <a:graphicFrameLocks/>
          </p:cNvGraphicFramePr>
          <p:nvPr>
            <p:extLst>
              <p:ext uri="{D42A27DB-BD31-4B8C-83A1-F6EECF244321}">
                <p14:modId xmlns:p14="http://schemas.microsoft.com/office/powerpoint/2010/main" val="4179169630"/>
              </p:ext>
            </p:extLst>
          </p:nvPr>
        </p:nvGraphicFramePr>
        <p:xfrm>
          <a:off x="701675" y="4903788"/>
          <a:ext cx="6454771" cy="1269999"/>
        </p:xfrm>
        <a:graphic>
          <a:graphicData uri="http://schemas.openxmlformats.org/drawingml/2006/table">
            <a:tbl>
              <a:tblPr firstRow="1" bandRow="1">
                <a:tableStyleId>{5C22544A-7EE6-4342-B048-85BDC9FD1C3A}</a:tableStyleId>
              </a:tblPr>
              <a:tblGrid>
                <a:gridCol w="580281">
                  <a:extLst>
                    <a:ext uri="{9D8B030D-6E8A-4147-A177-3AD203B41FA5}">
                      <a16:colId xmlns:a16="http://schemas.microsoft.com/office/drawing/2014/main" val="2333938242"/>
                    </a:ext>
                  </a:extLst>
                </a:gridCol>
                <a:gridCol w="877779">
                  <a:extLst>
                    <a:ext uri="{9D8B030D-6E8A-4147-A177-3AD203B41FA5}">
                      <a16:colId xmlns:a16="http://schemas.microsoft.com/office/drawing/2014/main" val="1105316583"/>
                    </a:ext>
                  </a:extLst>
                </a:gridCol>
                <a:gridCol w="1212082">
                  <a:extLst>
                    <a:ext uri="{9D8B030D-6E8A-4147-A177-3AD203B41FA5}">
                      <a16:colId xmlns:a16="http://schemas.microsoft.com/office/drawing/2014/main" val="3037988090"/>
                    </a:ext>
                  </a:extLst>
                </a:gridCol>
                <a:gridCol w="847384">
                  <a:extLst>
                    <a:ext uri="{9D8B030D-6E8A-4147-A177-3AD203B41FA5}">
                      <a16:colId xmlns:a16="http://schemas.microsoft.com/office/drawing/2014/main" val="582517561"/>
                    </a:ext>
                  </a:extLst>
                </a:gridCol>
                <a:gridCol w="877779">
                  <a:extLst>
                    <a:ext uri="{9D8B030D-6E8A-4147-A177-3AD203B41FA5}">
                      <a16:colId xmlns:a16="http://schemas.microsoft.com/office/drawing/2014/main" val="4253650829"/>
                    </a:ext>
                  </a:extLst>
                </a:gridCol>
                <a:gridCol w="1212082">
                  <a:extLst>
                    <a:ext uri="{9D8B030D-6E8A-4147-A177-3AD203B41FA5}">
                      <a16:colId xmlns:a16="http://schemas.microsoft.com/office/drawing/2014/main" val="1878822147"/>
                    </a:ext>
                  </a:extLst>
                </a:gridCol>
                <a:gridCol w="847384">
                  <a:extLst>
                    <a:ext uri="{9D8B030D-6E8A-4147-A177-3AD203B41FA5}">
                      <a16:colId xmlns:a16="http://schemas.microsoft.com/office/drawing/2014/main" val="4030690681"/>
                    </a:ext>
                  </a:extLst>
                </a:gridCol>
              </a:tblGrid>
              <a:tr h="125129">
                <a:tc>
                  <a:txBody>
                    <a:bodyPr/>
                    <a:lstStyle/>
                    <a:p>
                      <a:pPr algn="l" fontAlgn="b"/>
                      <a:r>
                        <a:rPr lang="en-US" sz="600" u="none" strike="noStrike" dirty="0">
                          <a:effectLst/>
                        </a:rPr>
                        <a:t>Airlines</a:t>
                      </a:r>
                      <a:endParaRPr lang="en-US" sz="600" b="0" i="0" u="none" strike="noStrike" dirty="0">
                        <a:solidFill>
                          <a:srgbClr val="000000"/>
                        </a:solidFill>
                        <a:effectLst/>
                        <a:latin typeface="Calibri" panose="020F0502020204030204" pitchFamily="34" charset="0"/>
                      </a:endParaRPr>
                    </a:p>
                  </a:txBody>
                  <a:tcPr marL="2959" marR="2959" marT="2959" marB="0" anchor="b"/>
                </a:tc>
                <a:tc gridSpan="3">
                  <a:txBody>
                    <a:bodyPr/>
                    <a:lstStyle/>
                    <a:p>
                      <a:pPr algn="ctr" fontAlgn="b"/>
                      <a:r>
                        <a:rPr lang="en-US" sz="600" u="none" strike="noStrike" dirty="0">
                          <a:effectLst/>
                        </a:rPr>
                        <a:t>1985-1999</a:t>
                      </a:r>
                      <a:endParaRPr lang="en-US" sz="600" b="0" i="0" u="none" strike="noStrike" dirty="0">
                        <a:solidFill>
                          <a:srgbClr val="000000"/>
                        </a:solidFill>
                        <a:effectLst/>
                        <a:latin typeface="Calibri" panose="020F0502020204030204" pitchFamily="34" charset="0"/>
                      </a:endParaRPr>
                    </a:p>
                  </a:txBody>
                  <a:tcPr marL="2959" marR="2959" marT="2959" marB="0" anchor="b"/>
                </a:tc>
                <a:tc hMerge="1">
                  <a:txBody>
                    <a:bodyPr/>
                    <a:lstStyle/>
                    <a:p>
                      <a:endParaRPr lang="en-US"/>
                    </a:p>
                  </a:txBody>
                  <a:tcPr/>
                </a:tc>
                <a:tc hMerge="1">
                  <a:txBody>
                    <a:bodyPr/>
                    <a:lstStyle/>
                    <a:p>
                      <a:endParaRPr lang="en-US"/>
                    </a:p>
                  </a:txBody>
                  <a:tcPr/>
                </a:tc>
                <a:tc gridSpan="3">
                  <a:txBody>
                    <a:bodyPr/>
                    <a:lstStyle/>
                    <a:p>
                      <a:pPr algn="ctr" fontAlgn="b"/>
                      <a:r>
                        <a:rPr lang="en-US" sz="600" u="none" strike="noStrike" dirty="0">
                          <a:effectLst/>
                        </a:rPr>
                        <a:t>2000-2014</a:t>
                      </a:r>
                      <a:endParaRPr lang="en-US" sz="600" b="0" i="0" u="none" strike="noStrike" dirty="0">
                        <a:solidFill>
                          <a:srgbClr val="000000"/>
                        </a:solidFill>
                        <a:effectLst/>
                        <a:latin typeface="Calibri" panose="020F0502020204030204" pitchFamily="34" charset="0"/>
                      </a:endParaRPr>
                    </a:p>
                  </a:txBody>
                  <a:tcPr marL="2959" marR="2959" marT="2959"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47854922"/>
                  </a:ext>
                </a:extLst>
              </a:tr>
              <a:tr h="223653">
                <a:tc>
                  <a:txBody>
                    <a:bodyPr/>
                    <a:lstStyle/>
                    <a:p>
                      <a:pPr algn="l" fontAlgn="b"/>
                      <a:r>
                        <a:rPr lang="en-US" sz="600" u="none" strike="noStrike" dirty="0">
                          <a:effectLst/>
                        </a:rPr>
                        <a:t>airline</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l" fontAlgn="b"/>
                      <a:r>
                        <a:rPr lang="en-US" sz="600" u="none" strike="noStrike" dirty="0">
                          <a:effectLst/>
                        </a:rPr>
                        <a:t>incidents_85_99</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l" fontAlgn="b"/>
                      <a:r>
                        <a:rPr lang="en-US" sz="600" u="none" strike="noStrike" dirty="0">
                          <a:effectLst/>
                        </a:rPr>
                        <a:t>fatal_accidents_85_99</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l" fontAlgn="b"/>
                      <a:r>
                        <a:rPr lang="en-US" sz="600" u="none" strike="noStrike" dirty="0">
                          <a:effectLst/>
                        </a:rPr>
                        <a:t>fatalities_85_99</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l" fontAlgn="b"/>
                      <a:r>
                        <a:rPr lang="en-US" sz="600" u="none" strike="noStrike" dirty="0">
                          <a:effectLst/>
                        </a:rPr>
                        <a:t>incidents_00_14</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l" fontAlgn="b"/>
                      <a:r>
                        <a:rPr lang="en-US" sz="600" u="none" strike="noStrike" dirty="0">
                          <a:effectLst/>
                        </a:rPr>
                        <a:t>fatal_accidents_00_14</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l" fontAlgn="b"/>
                      <a:r>
                        <a:rPr lang="en-US" sz="600" u="none" strike="noStrike" dirty="0">
                          <a:effectLst/>
                        </a:rPr>
                        <a:t>fatalities_00_14</a:t>
                      </a:r>
                      <a:endParaRPr lang="en-US" sz="600" b="0" i="0" u="none" strike="noStrike" dirty="0">
                        <a:solidFill>
                          <a:srgbClr val="000000"/>
                        </a:solidFill>
                        <a:effectLst/>
                        <a:latin typeface="Calibri" panose="020F0502020204030204" pitchFamily="34" charset="0"/>
                      </a:endParaRPr>
                    </a:p>
                  </a:txBody>
                  <a:tcPr marL="2959" marR="2959" marT="2959" marB="0" anchor="b"/>
                </a:tc>
                <a:extLst>
                  <a:ext uri="{0D108BD9-81ED-4DB2-BD59-A6C34878D82A}">
                    <a16:rowId xmlns:a16="http://schemas.microsoft.com/office/drawing/2014/main" val="1151582589"/>
                  </a:ext>
                </a:extLst>
              </a:tr>
              <a:tr h="223653">
                <a:tc>
                  <a:txBody>
                    <a:bodyPr/>
                    <a:lstStyle/>
                    <a:p>
                      <a:pPr algn="l" fontAlgn="b"/>
                      <a:r>
                        <a:rPr lang="en-US" sz="600" u="none" strike="noStrike" dirty="0">
                          <a:effectLst/>
                        </a:rPr>
                        <a:t>China Airlines</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12</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6</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535</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2</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1</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225</a:t>
                      </a:r>
                      <a:endParaRPr lang="en-US" sz="600" b="0" i="0" u="none" strike="noStrike" dirty="0">
                        <a:solidFill>
                          <a:srgbClr val="000000"/>
                        </a:solidFill>
                        <a:effectLst/>
                        <a:latin typeface="Calibri" panose="020F0502020204030204" pitchFamily="34" charset="0"/>
                      </a:endParaRPr>
                    </a:p>
                  </a:txBody>
                  <a:tcPr marL="2959" marR="2959" marT="2959" marB="0" anchor="b"/>
                </a:tc>
                <a:extLst>
                  <a:ext uri="{0D108BD9-81ED-4DB2-BD59-A6C34878D82A}">
                    <a16:rowId xmlns:a16="http://schemas.microsoft.com/office/drawing/2014/main" val="3527745218"/>
                  </a:ext>
                </a:extLst>
              </a:tr>
              <a:tr h="223653">
                <a:tc>
                  <a:txBody>
                    <a:bodyPr/>
                    <a:lstStyle/>
                    <a:p>
                      <a:pPr algn="l" fontAlgn="b"/>
                      <a:r>
                        <a:rPr lang="en-US" sz="600" u="none" strike="noStrike" dirty="0">
                          <a:effectLst/>
                        </a:rPr>
                        <a:t>Malaysia Airlines</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3</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1</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34</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3</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2</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537</a:t>
                      </a:r>
                      <a:endParaRPr lang="en-US" sz="600" b="0" i="0" u="none" strike="noStrike" dirty="0">
                        <a:solidFill>
                          <a:srgbClr val="000000"/>
                        </a:solidFill>
                        <a:effectLst/>
                        <a:latin typeface="Calibri" panose="020F0502020204030204" pitchFamily="34" charset="0"/>
                      </a:endParaRPr>
                    </a:p>
                  </a:txBody>
                  <a:tcPr marL="2959" marR="2959" marT="2959" marB="0" anchor="b"/>
                </a:tc>
                <a:extLst>
                  <a:ext uri="{0D108BD9-81ED-4DB2-BD59-A6C34878D82A}">
                    <a16:rowId xmlns:a16="http://schemas.microsoft.com/office/drawing/2014/main" val="471349996"/>
                  </a:ext>
                </a:extLst>
              </a:tr>
              <a:tr h="223653">
                <a:tc>
                  <a:txBody>
                    <a:bodyPr/>
                    <a:lstStyle/>
                    <a:p>
                      <a:pPr algn="l" fontAlgn="b"/>
                      <a:r>
                        <a:rPr lang="en-US" sz="600" u="none" strike="noStrike" dirty="0">
                          <a:effectLst/>
                        </a:rPr>
                        <a:t>Japan Airlines</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3</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1</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520</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0</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0</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0</a:t>
                      </a:r>
                      <a:endParaRPr lang="en-US" sz="600" b="0" i="0" u="none" strike="noStrike" dirty="0">
                        <a:solidFill>
                          <a:srgbClr val="000000"/>
                        </a:solidFill>
                        <a:effectLst/>
                        <a:latin typeface="Calibri" panose="020F0502020204030204" pitchFamily="34" charset="0"/>
                      </a:endParaRPr>
                    </a:p>
                  </a:txBody>
                  <a:tcPr marL="2959" marR="2959" marT="2959" marB="0" anchor="b"/>
                </a:tc>
                <a:extLst>
                  <a:ext uri="{0D108BD9-81ED-4DB2-BD59-A6C34878D82A}">
                    <a16:rowId xmlns:a16="http://schemas.microsoft.com/office/drawing/2014/main" val="3973295079"/>
                  </a:ext>
                </a:extLst>
              </a:tr>
              <a:tr h="125129">
                <a:tc>
                  <a:txBody>
                    <a:bodyPr/>
                    <a:lstStyle/>
                    <a:p>
                      <a:pPr algn="l" fontAlgn="b"/>
                      <a:r>
                        <a:rPr lang="en-US" sz="600" u="none" strike="noStrike" dirty="0">
                          <a:effectLst/>
                        </a:rPr>
                        <a:t>American*</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21</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5</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101</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17</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3</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416</a:t>
                      </a:r>
                      <a:endParaRPr lang="en-US" sz="600" b="0" i="0" u="none" strike="noStrike" dirty="0">
                        <a:solidFill>
                          <a:srgbClr val="000000"/>
                        </a:solidFill>
                        <a:effectLst/>
                        <a:latin typeface="Calibri" panose="020F0502020204030204" pitchFamily="34" charset="0"/>
                      </a:endParaRPr>
                    </a:p>
                  </a:txBody>
                  <a:tcPr marL="2959" marR="2959" marT="2959" marB="0" anchor="b"/>
                </a:tc>
                <a:extLst>
                  <a:ext uri="{0D108BD9-81ED-4DB2-BD59-A6C34878D82A}">
                    <a16:rowId xmlns:a16="http://schemas.microsoft.com/office/drawing/2014/main" val="2494739736"/>
                  </a:ext>
                </a:extLst>
              </a:tr>
              <a:tr h="125129">
                <a:tc>
                  <a:txBody>
                    <a:bodyPr/>
                    <a:lstStyle/>
                    <a:p>
                      <a:pPr algn="l" fontAlgn="b"/>
                      <a:r>
                        <a:rPr lang="en-US" sz="600" u="none" strike="noStrike" dirty="0">
                          <a:effectLst/>
                        </a:rPr>
                        <a:t>Air India*</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2</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1</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329</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4</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1</a:t>
                      </a:r>
                      <a:endParaRPr lang="en-US" sz="600" b="0" i="0" u="none" strike="noStrike" dirty="0">
                        <a:solidFill>
                          <a:srgbClr val="000000"/>
                        </a:solidFill>
                        <a:effectLst/>
                        <a:latin typeface="Calibri" panose="020F0502020204030204" pitchFamily="34" charset="0"/>
                      </a:endParaRPr>
                    </a:p>
                  </a:txBody>
                  <a:tcPr marL="2959" marR="2959" marT="2959" marB="0" anchor="b"/>
                </a:tc>
                <a:tc>
                  <a:txBody>
                    <a:bodyPr/>
                    <a:lstStyle/>
                    <a:p>
                      <a:pPr algn="r" fontAlgn="b"/>
                      <a:r>
                        <a:rPr lang="en-US" sz="600" u="none" strike="noStrike" dirty="0">
                          <a:effectLst/>
                        </a:rPr>
                        <a:t>158</a:t>
                      </a:r>
                      <a:endParaRPr lang="en-US" sz="600" b="0" i="0" u="none" strike="noStrike" dirty="0">
                        <a:solidFill>
                          <a:srgbClr val="000000"/>
                        </a:solidFill>
                        <a:effectLst/>
                        <a:latin typeface="Calibri" panose="020F0502020204030204" pitchFamily="34" charset="0"/>
                      </a:endParaRPr>
                    </a:p>
                  </a:txBody>
                  <a:tcPr marL="2959" marR="2959" marT="2959" marB="0" anchor="b"/>
                </a:tc>
                <a:extLst>
                  <a:ext uri="{0D108BD9-81ED-4DB2-BD59-A6C34878D82A}">
                    <a16:rowId xmlns:a16="http://schemas.microsoft.com/office/drawing/2014/main" val="3847596866"/>
                  </a:ext>
                </a:extLst>
              </a:tr>
            </a:tbl>
          </a:graphicData>
        </a:graphic>
      </p:graphicFrame>
      <p:graphicFrame>
        <p:nvGraphicFramePr>
          <p:cNvPr id="33" name="Content Placeholder 32">
            <a:extLst>
              <a:ext uri="{FF2B5EF4-FFF2-40B4-BE49-F238E27FC236}">
                <a16:creationId xmlns:a16="http://schemas.microsoft.com/office/drawing/2014/main" id="{DED92537-5F4A-4A64-A95A-AC48F1FC0480}"/>
              </a:ext>
            </a:extLst>
          </p:cNvPr>
          <p:cNvGraphicFramePr>
            <a:graphicFrameLocks noGrp="1"/>
          </p:cNvGraphicFramePr>
          <p:nvPr>
            <p:ph idx="1"/>
            <p:extLst>
              <p:ext uri="{D42A27DB-BD31-4B8C-83A1-F6EECF244321}">
                <p14:modId xmlns:p14="http://schemas.microsoft.com/office/powerpoint/2010/main" val="1672080238"/>
              </p:ext>
            </p:extLst>
          </p:nvPr>
        </p:nvGraphicFramePr>
        <p:xfrm>
          <a:off x="701675" y="681038"/>
          <a:ext cx="6454775" cy="4140200"/>
        </p:xfrm>
        <a:graphic>
          <a:graphicData uri="http://schemas.openxmlformats.org/drawingml/2006/chart">
            <c:chart xmlns:c="http://schemas.openxmlformats.org/drawingml/2006/chart" xmlns:r="http://schemas.openxmlformats.org/officeDocument/2006/relationships" r:id="rId5"/>
          </a:graphicData>
        </a:graphic>
      </p:graphicFrame>
      <p:pic>
        <p:nvPicPr>
          <p:cNvPr id="4" name="Recorded Sound">
            <a:hlinkClick r:id="" action="ppaction://media"/>
            <a:extLst>
              <a:ext uri="{FF2B5EF4-FFF2-40B4-BE49-F238E27FC236}">
                <a16:creationId xmlns:a16="http://schemas.microsoft.com/office/drawing/2014/main" id="{5B09EA76-7FE8-4B8D-9BB2-2D47ACECC4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290974" y="-487363"/>
            <a:ext cx="487363" cy="487363"/>
          </a:xfrm>
          <a:prstGeom prst="rect">
            <a:avLst/>
          </a:prstGeom>
        </p:spPr>
      </p:pic>
    </p:spTree>
    <p:extLst>
      <p:ext uri="{BB962C8B-B14F-4D97-AF65-F5344CB8AC3E}">
        <p14:creationId xmlns:p14="http://schemas.microsoft.com/office/powerpoint/2010/main" val="2752083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9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Flowchart: Document 42">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C2F1B6B-B93E-47E3-81A6-0CA88AB2F66F}"/>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b="1" kern="1200" dirty="0">
                <a:solidFill>
                  <a:srgbClr val="FFFFFF"/>
                </a:solidFill>
                <a:latin typeface="+mj-lt"/>
                <a:ea typeface="+mj-ea"/>
                <a:cs typeface="+mj-cs"/>
              </a:rPr>
              <a:t>Incidents &amp; Fatal Accidents</a:t>
            </a:r>
            <a:endParaRPr lang="en-US" sz="3200" kern="1200" dirty="0">
              <a:solidFill>
                <a:srgbClr val="FFFFFF"/>
              </a:solidFill>
              <a:latin typeface="+mj-lt"/>
              <a:ea typeface="+mj-ea"/>
              <a:cs typeface="+mj-cs"/>
            </a:endParaRPr>
          </a:p>
        </p:txBody>
      </p:sp>
      <mc:AlternateContent xmlns:mc="http://schemas.openxmlformats.org/markup-compatibility/2006" xmlns:cx1="http://schemas.microsoft.com/office/drawing/2015/9/8/chartex">
        <mc:Choice Requires="cx1">
          <p:graphicFrame>
            <p:nvGraphicFramePr>
              <p:cNvPr id="33" name="Content Placeholder 32">
                <a:extLst>
                  <a:ext uri="{FF2B5EF4-FFF2-40B4-BE49-F238E27FC236}">
                    <a16:creationId xmlns:a16="http://schemas.microsoft.com/office/drawing/2014/main" id="{DED92537-5F4A-4A64-A95A-AC48F1FC0480}"/>
                  </a:ext>
                </a:extLst>
              </p:cNvPr>
              <p:cNvGraphicFramePr>
                <a:graphicFrameLocks noGrp="1"/>
              </p:cNvGraphicFramePr>
              <p:nvPr>
                <p:ph idx="1"/>
                <p:extLst>
                  <p:ext uri="{D42A27DB-BD31-4B8C-83A1-F6EECF244321}">
                    <p14:modId xmlns:p14="http://schemas.microsoft.com/office/powerpoint/2010/main" val="1089674122"/>
                  </p:ext>
                </p:extLst>
              </p:nvPr>
            </p:nvGraphicFramePr>
            <p:xfrm>
              <a:off x="4262437" y="0"/>
              <a:ext cx="7291387" cy="3910519"/>
            </p:xfrm>
            <a:graphic>
              <a:graphicData uri="http://schemas.microsoft.com/office/drawing/2014/chartex">
                <cx:chart xmlns:cx="http://schemas.microsoft.com/office/drawing/2014/chartex" xmlns:r="http://schemas.openxmlformats.org/officeDocument/2006/relationships" r:id="rId5"/>
              </a:graphicData>
            </a:graphic>
          </p:graphicFrame>
        </mc:Choice>
        <mc:Fallback xmlns="">
          <p:pic>
            <p:nvPicPr>
              <p:cNvPr id="33" name="Content Placeholder 32">
                <a:extLst>
                  <a:ext uri="{FF2B5EF4-FFF2-40B4-BE49-F238E27FC236}">
                    <a16:creationId xmlns:a16="http://schemas.microsoft.com/office/drawing/2014/main" id="{DED92537-5F4A-4A64-A95A-AC48F1FC0480}"/>
                  </a:ext>
                </a:extLst>
              </p:cNvPr>
              <p:cNvPicPr>
                <a:picLocks noGrp="1" noRot="1" noChangeAspect="1" noMove="1" noResize="1" noEditPoints="1" noAdjustHandles="1" noChangeArrowheads="1" noChangeShapeType="1"/>
              </p:cNvPicPr>
              <p:nvPr/>
            </p:nvPicPr>
            <p:blipFill>
              <a:blip r:embed="rId6"/>
              <a:stretch>
                <a:fillRect/>
              </a:stretch>
            </p:blipFill>
            <p:spPr>
              <a:xfrm>
                <a:off x="4262437" y="0"/>
                <a:ext cx="7291387" cy="3910519"/>
              </a:xfrm>
              <a:prstGeom prst="rect">
                <a:avLst/>
              </a:prstGeom>
            </p:spPr>
          </p:pic>
        </mc:Fallback>
      </mc:AlternateContent>
      <p:graphicFrame>
        <p:nvGraphicFramePr>
          <p:cNvPr id="3" name="Table 2">
            <a:extLst>
              <a:ext uri="{FF2B5EF4-FFF2-40B4-BE49-F238E27FC236}">
                <a16:creationId xmlns:a16="http://schemas.microsoft.com/office/drawing/2014/main" id="{1DCC341B-B717-43A0-A027-5279F3E5AB52}"/>
              </a:ext>
            </a:extLst>
          </p:cNvPr>
          <p:cNvGraphicFramePr>
            <a:graphicFrameLocks noGrp="1"/>
          </p:cNvGraphicFramePr>
          <p:nvPr>
            <p:extLst>
              <p:ext uri="{D42A27DB-BD31-4B8C-83A1-F6EECF244321}">
                <p14:modId xmlns:p14="http://schemas.microsoft.com/office/powerpoint/2010/main" val="3590142036"/>
              </p:ext>
            </p:extLst>
          </p:nvPr>
        </p:nvGraphicFramePr>
        <p:xfrm>
          <a:off x="383958" y="3997599"/>
          <a:ext cx="7004484" cy="2726070"/>
        </p:xfrm>
        <a:graphic>
          <a:graphicData uri="http://schemas.openxmlformats.org/drawingml/2006/table">
            <a:tbl>
              <a:tblPr>
                <a:tableStyleId>{5C22544A-7EE6-4342-B048-85BDC9FD1C3A}</a:tableStyleId>
              </a:tblPr>
              <a:tblGrid>
                <a:gridCol w="701336">
                  <a:extLst>
                    <a:ext uri="{9D8B030D-6E8A-4147-A177-3AD203B41FA5}">
                      <a16:colId xmlns:a16="http://schemas.microsoft.com/office/drawing/2014/main" val="2442606915"/>
                    </a:ext>
                  </a:extLst>
                </a:gridCol>
                <a:gridCol w="1038687">
                  <a:extLst>
                    <a:ext uri="{9D8B030D-6E8A-4147-A177-3AD203B41FA5}">
                      <a16:colId xmlns:a16="http://schemas.microsoft.com/office/drawing/2014/main" val="2965993689"/>
                    </a:ext>
                  </a:extLst>
                </a:gridCol>
                <a:gridCol w="1198486">
                  <a:extLst>
                    <a:ext uri="{9D8B030D-6E8A-4147-A177-3AD203B41FA5}">
                      <a16:colId xmlns:a16="http://schemas.microsoft.com/office/drawing/2014/main" val="29491360"/>
                    </a:ext>
                  </a:extLst>
                </a:gridCol>
                <a:gridCol w="843378">
                  <a:extLst>
                    <a:ext uri="{9D8B030D-6E8A-4147-A177-3AD203B41FA5}">
                      <a16:colId xmlns:a16="http://schemas.microsoft.com/office/drawing/2014/main" val="2424640866"/>
                    </a:ext>
                  </a:extLst>
                </a:gridCol>
                <a:gridCol w="1109709">
                  <a:extLst>
                    <a:ext uri="{9D8B030D-6E8A-4147-A177-3AD203B41FA5}">
                      <a16:colId xmlns:a16="http://schemas.microsoft.com/office/drawing/2014/main" val="3825020734"/>
                    </a:ext>
                  </a:extLst>
                </a:gridCol>
                <a:gridCol w="736847">
                  <a:extLst>
                    <a:ext uri="{9D8B030D-6E8A-4147-A177-3AD203B41FA5}">
                      <a16:colId xmlns:a16="http://schemas.microsoft.com/office/drawing/2014/main" val="3277076130"/>
                    </a:ext>
                  </a:extLst>
                </a:gridCol>
                <a:gridCol w="1376041">
                  <a:extLst>
                    <a:ext uri="{9D8B030D-6E8A-4147-A177-3AD203B41FA5}">
                      <a16:colId xmlns:a16="http://schemas.microsoft.com/office/drawing/2014/main" val="1320799272"/>
                    </a:ext>
                  </a:extLst>
                </a:gridCol>
              </a:tblGrid>
              <a:tr h="490087">
                <a:tc>
                  <a:txBody>
                    <a:bodyPr/>
                    <a:lstStyle/>
                    <a:p>
                      <a:pPr algn="l" fontAlgn="b"/>
                      <a:r>
                        <a:rPr lang="en-US" sz="1100" u="none" strike="noStrike" dirty="0">
                          <a:effectLst/>
                        </a:rPr>
                        <a:t>Airlines</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dirty="0">
                          <a:effectLst/>
                        </a:rPr>
                        <a:t>incidents_85_99</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dirty="0">
                          <a:effectLst/>
                        </a:rPr>
                        <a:t>fatal_accidents_85_99</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dirty="0">
                          <a:effectLst/>
                        </a:rPr>
                        <a:t>fatalities_85_99</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dirty="0">
                          <a:effectLst/>
                        </a:rPr>
                        <a:t>incidents_00_14</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dirty="0">
                          <a:effectLst/>
                        </a:rPr>
                        <a:t>fatal_accidents_00_14</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dirty="0">
                          <a:effectLst/>
                        </a:rPr>
                        <a:t>fatalities_00_14</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69188502"/>
                  </a:ext>
                </a:extLst>
              </a:tr>
              <a:tr h="415659">
                <a:tc>
                  <a:txBody>
                    <a:bodyPr/>
                    <a:lstStyle/>
                    <a:p>
                      <a:pPr algn="l" fontAlgn="b"/>
                      <a:r>
                        <a:rPr lang="en-US" sz="1100" u="none" strike="noStrike" dirty="0">
                          <a:effectLst/>
                        </a:rPr>
                        <a:t>Aeroflot*</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76</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14</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128</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6</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88</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23654702"/>
                  </a:ext>
                </a:extLst>
              </a:tr>
              <a:tr h="284269">
                <a:tc>
                  <a:txBody>
                    <a:bodyPr/>
                    <a:lstStyle/>
                    <a:p>
                      <a:pPr algn="l" fontAlgn="b"/>
                      <a:r>
                        <a:rPr lang="en-US" sz="1100" u="none" strike="noStrike" dirty="0">
                          <a:effectLst/>
                        </a:rPr>
                        <a:t>Delta / Northwest*</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24</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12</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407</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24</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51</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73505578"/>
                  </a:ext>
                </a:extLst>
              </a:tr>
              <a:tr h="278255">
                <a:tc>
                  <a:txBody>
                    <a:bodyPr/>
                    <a:lstStyle/>
                    <a:p>
                      <a:pPr algn="l" fontAlgn="b"/>
                      <a:r>
                        <a:rPr lang="en-US" sz="1100" u="none" strike="noStrike" dirty="0">
                          <a:effectLst/>
                        </a:rPr>
                        <a:t>American*</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21</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101</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17</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3</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416</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90415864"/>
                  </a:ext>
                </a:extLst>
              </a:tr>
              <a:tr h="423245">
                <a:tc>
                  <a:txBody>
                    <a:bodyPr/>
                    <a:lstStyle/>
                    <a:p>
                      <a:pPr algn="l" fontAlgn="b"/>
                      <a:r>
                        <a:rPr lang="en-US" sz="1100" u="none" strike="noStrike" dirty="0">
                          <a:effectLst/>
                        </a:rPr>
                        <a:t>United / Continental*</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19</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8</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319</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14</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109</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56540191"/>
                  </a:ext>
                </a:extLst>
              </a:tr>
              <a:tr h="688629">
                <a:tc>
                  <a:txBody>
                    <a:bodyPr/>
                    <a:lstStyle/>
                    <a:p>
                      <a:pPr algn="l" fontAlgn="b"/>
                      <a:r>
                        <a:rPr lang="en-US" sz="1100" u="none" strike="noStrike" dirty="0">
                          <a:effectLst/>
                        </a:rPr>
                        <a:t>Ethiopian Airlines</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25</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167</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US" sz="1100" u="none" strike="noStrike" dirty="0">
                          <a:effectLst/>
                        </a:rPr>
                        <a:t>92</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706543927"/>
                  </a:ext>
                </a:extLst>
              </a:tr>
            </a:tbl>
          </a:graphicData>
        </a:graphic>
      </p:graphicFrame>
      <p:pic>
        <p:nvPicPr>
          <p:cNvPr id="5" name="Recorded Sound">
            <a:hlinkClick r:id="" action="ppaction://media"/>
            <a:extLst>
              <a:ext uri="{FF2B5EF4-FFF2-40B4-BE49-F238E27FC236}">
                <a16:creationId xmlns:a16="http://schemas.microsoft.com/office/drawing/2014/main" id="{D3AFC6F9-35C2-4492-A5E9-7FEFB403AC9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776810" y="-574443"/>
            <a:ext cx="487363" cy="487363"/>
          </a:xfrm>
          <a:prstGeom prst="rect">
            <a:avLst/>
          </a:prstGeom>
        </p:spPr>
      </p:pic>
    </p:spTree>
    <p:extLst>
      <p:ext uri="{BB962C8B-B14F-4D97-AF65-F5344CB8AC3E}">
        <p14:creationId xmlns:p14="http://schemas.microsoft.com/office/powerpoint/2010/main" val="792141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23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large airplane flying high up in the air&#10;&#10;Description automatically generated">
            <a:extLst>
              <a:ext uri="{FF2B5EF4-FFF2-40B4-BE49-F238E27FC236}">
                <a16:creationId xmlns:a16="http://schemas.microsoft.com/office/drawing/2014/main" id="{B074182D-AB22-4A1F-9E4B-4C3A4C30C8EB}"/>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0" y="244928"/>
            <a:ext cx="11756571" cy="6613071"/>
          </a:xfrm>
          <a:prstGeom prst="rect">
            <a:avLst/>
          </a:prstGeom>
        </p:spPr>
      </p:pic>
      <p:graphicFrame>
        <p:nvGraphicFramePr>
          <p:cNvPr id="4" name="Content Placeholder 32">
            <a:extLst>
              <a:ext uri="{FF2B5EF4-FFF2-40B4-BE49-F238E27FC236}">
                <a16:creationId xmlns:a16="http://schemas.microsoft.com/office/drawing/2014/main" id="{33AB71D1-C2B4-4241-885E-B4D4C0890691}"/>
              </a:ext>
            </a:extLst>
          </p:cNvPr>
          <p:cNvGraphicFramePr>
            <a:graphicFrameLocks noGrp="1"/>
          </p:cNvGraphicFramePr>
          <p:nvPr>
            <p:ph idx="1"/>
            <p:extLst>
              <p:ext uri="{D42A27DB-BD31-4B8C-83A1-F6EECF244321}">
                <p14:modId xmlns:p14="http://schemas.microsoft.com/office/powerpoint/2010/main" val="1405147605"/>
              </p:ext>
            </p:extLst>
          </p:nvPr>
        </p:nvGraphicFramePr>
        <p:xfrm>
          <a:off x="1964532" y="1135603"/>
          <a:ext cx="8036718" cy="4034344"/>
        </p:xfrm>
        <a:graphic>
          <a:graphicData uri="http://schemas.openxmlformats.org/drawingml/2006/chart">
            <c:chart xmlns:c="http://schemas.openxmlformats.org/drawingml/2006/chart" xmlns:r="http://schemas.openxmlformats.org/officeDocument/2006/relationships" r:id="rId8"/>
          </a:graphicData>
        </a:graphic>
      </p:graphicFrame>
      <p:sp>
        <p:nvSpPr>
          <p:cNvPr id="8" name="TextBox 7">
            <a:extLst>
              <a:ext uri="{FF2B5EF4-FFF2-40B4-BE49-F238E27FC236}">
                <a16:creationId xmlns:a16="http://schemas.microsoft.com/office/drawing/2014/main" id="{7A1ABFF0-79D6-41C8-A02A-A7AF49F77850}"/>
              </a:ext>
            </a:extLst>
          </p:cNvPr>
          <p:cNvSpPr txBox="1"/>
          <p:nvPr/>
        </p:nvSpPr>
        <p:spPr>
          <a:xfrm>
            <a:off x="2438400" y="381000"/>
            <a:ext cx="7562850" cy="984885"/>
          </a:xfrm>
          <a:prstGeom prst="rect">
            <a:avLst/>
          </a:prstGeom>
          <a:noFill/>
        </p:spPr>
        <p:txBody>
          <a:bodyPr wrap="square" rtlCol="0">
            <a:spAutoFit/>
          </a:bodyPr>
          <a:lstStyle/>
          <a:p>
            <a:pPr algn="ctr"/>
            <a:r>
              <a:rPr lang="en-US" sz="4000" dirty="0">
                <a:solidFill>
                  <a:schemeClr val="bg1"/>
                </a:solidFill>
                <a:latin typeface="Aharoni" panose="02010803020104030203" pitchFamily="2" charset="-79"/>
                <a:cs typeface="Aharoni" panose="02010803020104030203" pitchFamily="2" charset="-79"/>
              </a:rPr>
              <a:t>Fatalities &amp; Incidents</a:t>
            </a:r>
          </a:p>
          <a:p>
            <a:endParaRPr lang="en-US" dirty="0"/>
          </a:p>
        </p:txBody>
      </p:sp>
      <p:pic>
        <p:nvPicPr>
          <p:cNvPr id="5" name="Recorded Sound">
            <a:hlinkClick r:id="" action="ppaction://media"/>
            <a:extLst>
              <a:ext uri="{FF2B5EF4-FFF2-40B4-BE49-F238E27FC236}">
                <a16:creationId xmlns:a16="http://schemas.microsoft.com/office/drawing/2014/main" id="{ECCD68F4-86E7-4D5F-8F65-68DF7A9387F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7241413" y="-1307052"/>
            <a:ext cx="487363" cy="487363"/>
          </a:xfrm>
          <a:prstGeom prst="rect">
            <a:avLst/>
          </a:prstGeom>
        </p:spPr>
      </p:pic>
    </p:spTree>
    <p:extLst>
      <p:ext uri="{BB962C8B-B14F-4D97-AF65-F5344CB8AC3E}">
        <p14:creationId xmlns:p14="http://schemas.microsoft.com/office/powerpoint/2010/main" val="2923068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12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EE73255-8084-4DF9-BB0B-15EAC92E2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28121B2-7048-474E-AA1B-8EF1FCDAA7C8}"/>
              </a:ext>
            </a:extLst>
          </p:cNvPr>
          <p:cNvSpPr>
            <a:spLocks noGrp="1"/>
          </p:cNvSpPr>
          <p:nvPr>
            <p:ph type="title"/>
          </p:nvPr>
        </p:nvSpPr>
        <p:spPr>
          <a:xfrm>
            <a:off x="116876" y="240032"/>
            <a:ext cx="3346315" cy="3188968"/>
          </a:xfrm>
        </p:spPr>
        <p:txBody>
          <a:bodyPr vert="horz" lIns="91440" tIns="45720" rIns="91440" bIns="45720" rtlCol="0" anchor="ctr">
            <a:normAutofit/>
          </a:bodyPr>
          <a:lstStyle/>
          <a:p>
            <a:r>
              <a:rPr lang="en-US" sz="3600" dirty="0">
                <a:solidFill>
                  <a:srgbClr val="2C2C2C"/>
                </a:solidFill>
                <a:latin typeface="Aharoni" panose="02010803020104030203" pitchFamily="2" charset="-79"/>
                <a:cs typeface="Aharoni" panose="02010803020104030203" pitchFamily="2" charset="-79"/>
              </a:rPr>
              <a:t>Incidents and Fatal Accidents From 1985 to 2014</a:t>
            </a:r>
          </a:p>
        </p:txBody>
      </p:sp>
      <p:sp>
        <p:nvSpPr>
          <p:cNvPr id="12" name="Rounded Rectangle 9">
            <a:extLst>
              <a:ext uri="{FF2B5EF4-FFF2-40B4-BE49-F238E27FC236}">
                <a16:creationId xmlns:a16="http://schemas.microsoft.com/office/drawing/2014/main" id="{67048353-8981-459A-9BC6-9711CE462E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80067"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9E50944A-232E-46A1-A502-D4DF3AE330C3}"/>
              </a:ext>
            </a:extLst>
          </p:cNvPr>
          <p:cNvPicPr>
            <a:picLocks noGrp="1" noChangeAspect="1"/>
          </p:cNvPicPr>
          <p:nvPr>
            <p:ph idx="1"/>
          </p:nvPr>
        </p:nvPicPr>
        <p:blipFill rotWithShape="1">
          <a:blip r:embed="rId5"/>
          <a:srcRect r="17318" b="-1"/>
          <a:stretch/>
        </p:blipFill>
        <p:spPr>
          <a:xfrm>
            <a:off x="3766458" y="739629"/>
            <a:ext cx="7514157" cy="5043898"/>
          </a:xfrm>
          <a:prstGeom prst="rect">
            <a:avLst/>
          </a:prstGeom>
          <a:effectLst/>
        </p:spPr>
      </p:pic>
      <p:pic>
        <p:nvPicPr>
          <p:cNvPr id="4" name="Recorded Sound">
            <a:hlinkClick r:id="" action="ppaction://media"/>
            <a:extLst>
              <a:ext uri="{FF2B5EF4-FFF2-40B4-BE49-F238E27FC236}">
                <a16:creationId xmlns:a16="http://schemas.microsoft.com/office/drawing/2014/main" id="{164EACFA-B203-406F-916D-C790F6EB0B5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802501" y="-973360"/>
            <a:ext cx="487363" cy="487363"/>
          </a:xfrm>
          <a:prstGeom prst="rect">
            <a:avLst/>
          </a:prstGeom>
        </p:spPr>
      </p:pic>
    </p:spTree>
    <p:extLst>
      <p:ext uri="{BB962C8B-B14F-4D97-AF65-F5344CB8AC3E}">
        <p14:creationId xmlns:p14="http://schemas.microsoft.com/office/powerpoint/2010/main" val="836853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91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7" name="Rectangle 87">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8" name="Freeform: Shape 89">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99" name="Freeform: Shape 91">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5F5949B-3970-48B4-828A-F0F42C863BD2}"/>
              </a:ext>
            </a:extLst>
          </p:cNvPr>
          <p:cNvSpPr>
            <a:spLocks noGrp="1"/>
          </p:cNvSpPr>
          <p:nvPr>
            <p:ph type="title"/>
          </p:nvPr>
        </p:nvSpPr>
        <p:spPr>
          <a:xfrm>
            <a:off x="438913" y="859536"/>
            <a:ext cx="4832802" cy="1243584"/>
          </a:xfrm>
        </p:spPr>
        <p:txBody>
          <a:bodyPr>
            <a:normAutofit/>
          </a:bodyPr>
          <a:lstStyle/>
          <a:p>
            <a:r>
              <a:rPr lang="en-US" sz="3400" b="1"/>
              <a:t>Airplane Safety</a:t>
            </a:r>
            <a:endParaRPr lang="en-US" sz="3400"/>
          </a:p>
        </p:txBody>
      </p:sp>
      <p:sp>
        <p:nvSpPr>
          <p:cNvPr id="100" name="Rectangle 93">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6" name="Rectangle 95">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0432282D-46AD-4B25-8BDE-29EA881D0C2E}"/>
              </a:ext>
            </a:extLst>
          </p:cNvPr>
          <p:cNvSpPr>
            <a:spLocks noGrp="1"/>
          </p:cNvSpPr>
          <p:nvPr>
            <p:ph idx="1"/>
          </p:nvPr>
        </p:nvSpPr>
        <p:spPr>
          <a:xfrm>
            <a:off x="438912" y="2512611"/>
            <a:ext cx="4832803" cy="3664351"/>
          </a:xfrm>
        </p:spPr>
        <p:txBody>
          <a:bodyPr>
            <a:normAutofit/>
          </a:bodyPr>
          <a:lstStyle/>
          <a:p>
            <a:pPr marL="0" indent="0">
              <a:buNone/>
            </a:pPr>
            <a:r>
              <a:rPr lang="en-US" sz="1800" dirty="0"/>
              <a:t>The safest  airline is TAP-Air Portugal,  TAP has one of the best safety records of any airline in the list with only one incidence between 1985 to 2014;  follows by Virginian Atlantic, Hawaiian Airlines, Finnair. </a:t>
            </a:r>
          </a:p>
        </p:txBody>
      </p:sp>
      <p:pic>
        <p:nvPicPr>
          <p:cNvPr id="10" name="Picture 9">
            <a:hlinkClick r:id="rId5"/>
            <a:extLst>
              <a:ext uri="{FF2B5EF4-FFF2-40B4-BE49-F238E27FC236}">
                <a16:creationId xmlns:a16="http://schemas.microsoft.com/office/drawing/2014/main" id="{299E4450-CFAC-450B-B5A5-4881A7382543}"/>
              </a:ext>
            </a:extLst>
          </p:cNvPr>
          <p:cNvPicPr/>
          <p:nvPr/>
        </p:nvPicPr>
        <p:blipFill rotWithShape="1">
          <a:blip r:embed="rId6">
            <a:extLst>
              <a:ext uri="{28A0092B-C50C-407E-A947-70E740481C1C}">
                <a14:useLocalDpi xmlns:a14="http://schemas.microsoft.com/office/drawing/2010/main" val="0"/>
              </a:ext>
            </a:extLst>
          </a:blip>
          <a:srcRect t="3731" r="1" b="14331"/>
          <a:stretch/>
        </p:blipFill>
        <p:spPr bwMode="auto">
          <a:xfrm>
            <a:off x="6617368" y="706978"/>
            <a:ext cx="5135719" cy="2364444"/>
          </a:xfrm>
          <a:prstGeom prst="rect">
            <a:avLst/>
          </a:prstGeom>
          <a:noFill/>
        </p:spPr>
      </p:pic>
      <p:pic>
        <p:nvPicPr>
          <p:cNvPr id="5" name="Picture 4">
            <a:extLst>
              <a:ext uri="{FF2B5EF4-FFF2-40B4-BE49-F238E27FC236}">
                <a16:creationId xmlns:a16="http://schemas.microsoft.com/office/drawing/2014/main" id="{943D30BC-68BB-4E55-8862-3C5EB523C6A9}"/>
              </a:ext>
            </a:extLst>
          </p:cNvPr>
          <p:cNvPicPr>
            <a:picLocks noChangeAspect="1"/>
          </p:cNvPicPr>
          <p:nvPr/>
        </p:nvPicPr>
        <p:blipFill rotWithShape="1">
          <a:blip r:embed="rId7"/>
          <a:srcRect t="15136" r="-2" b="-2"/>
          <a:stretch/>
        </p:blipFill>
        <p:spPr>
          <a:xfrm>
            <a:off x="6195662" y="3618386"/>
            <a:ext cx="5557426" cy="2558576"/>
          </a:xfrm>
          <a:prstGeom prst="rect">
            <a:avLst/>
          </a:prstGeom>
        </p:spPr>
      </p:pic>
      <p:pic>
        <p:nvPicPr>
          <p:cNvPr id="7" name="Recorded Sound">
            <a:hlinkClick r:id="" action="ppaction://media"/>
            <a:extLst>
              <a:ext uri="{FF2B5EF4-FFF2-40B4-BE49-F238E27FC236}">
                <a16:creationId xmlns:a16="http://schemas.microsoft.com/office/drawing/2014/main" id="{D83B099B-5540-458E-9A05-7B6D2929F85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192645" y="-1345896"/>
            <a:ext cx="487363" cy="487363"/>
          </a:xfrm>
          <a:prstGeom prst="rect">
            <a:avLst/>
          </a:prstGeom>
        </p:spPr>
      </p:pic>
    </p:spTree>
    <p:extLst>
      <p:ext uri="{BB962C8B-B14F-4D97-AF65-F5344CB8AC3E}">
        <p14:creationId xmlns:p14="http://schemas.microsoft.com/office/powerpoint/2010/main" val="1697029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963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669</TotalTime>
  <Words>506</Words>
  <Application>Microsoft Office PowerPoint</Application>
  <PresentationFormat>Widescreen</PresentationFormat>
  <Paragraphs>125</Paragraphs>
  <Slides>9</Slides>
  <Notes>9</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Aharoni</vt:lpstr>
      <vt:lpstr>Arial</vt:lpstr>
      <vt:lpstr>Calibri</vt:lpstr>
      <vt:lpstr>Calibri Light</vt:lpstr>
      <vt:lpstr>Times New Roman</vt:lpstr>
      <vt:lpstr>Office Theme</vt:lpstr>
      <vt:lpstr>Executive Summary  Airline Safety, Aviation Safety Network </vt:lpstr>
      <vt:lpstr>Initial Airline Dataset:</vt:lpstr>
      <vt:lpstr>Graph </vt:lpstr>
      <vt:lpstr>Fatalities</vt:lpstr>
      <vt:lpstr>Fatalities</vt:lpstr>
      <vt:lpstr>Incidents &amp; Fatal Accidents</vt:lpstr>
      <vt:lpstr>PowerPoint Presentation</vt:lpstr>
      <vt:lpstr>Incidents and Fatal Accidents From 1985 to 2014</vt:lpstr>
      <vt:lpstr>Airplane Safety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Executive Summary  Airline Safety, Aviation Safety Network</dc:title>
  <dc:creator>Soukhna Wade</dc:creator>
  <cp:lastModifiedBy>Soukhna Wade</cp:lastModifiedBy>
  <cp:revision>27</cp:revision>
  <dcterms:created xsi:type="dcterms:W3CDTF">2020-07-26T17:16:28Z</dcterms:created>
  <dcterms:modified xsi:type="dcterms:W3CDTF">2020-08-09T21:34:34Z</dcterms:modified>
</cp:coreProperties>
</file>